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7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Lst>
  <p:notesMasterIdLst>
    <p:notesMasterId r:id="rId11"/>
  </p:notesMasterIdLst>
  <p:sldIdLst>
    <p:sldId id="258" r:id="rId3"/>
    <p:sldId id="257" r:id="rId4"/>
    <p:sldId id="256" r:id="rId5"/>
    <p:sldId id="262" r:id="rId6"/>
    <p:sldId id="273" r:id="rId7"/>
    <p:sldId id="266" r:id="rId8"/>
    <p:sldId id="268"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E34429"/>
    <a:srgbClr val="E7E6E6"/>
    <a:srgbClr val="626262"/>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9" autoAdjust="0"/>
    <p:restoredTop sz="78143" autoAdjust="0"/>
  </p:normalViewPr>
  <p:slideViewPr>
    <p:cSldViewPr snapToGrid="0">
      <p:cViewPr varScale="1">
        <p:scale>
          <a:sx n="95" d="100"/>
          <a:sy n="95" d="100"/>
        </p:scale>
        <p:origin x="145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7EBAA-E2CF-4D38-BDBF-0EC267B6D53B}" type="doc">
      <dgm:prSet loTypeId="urn:microsoft.com/office/officeart/2005/8/layout/chevron2" loCatId="process" qsTypeId="urn:microsoft.com/office/officeart/2005/8/quickstyle/simple1" qsCatId="simple" csTypeId="urn:microsoft.com/office/officeart/2005/8/colors/accent0_2" csCatId="mainScheme" phldr="1"/>
      <dgm:spPr/>
      <dgm:t>
        <a:bodyPr/>
        <a:lstStyle/>
        <a:p>
          <a:endParaRPr lang="en-GB"/>
        </a:p>
      </dgm:t>
    </dgm:pt>
    <dgm:pt modelId="{9386C378-80C7-45DD-B926-1AC46F0E4901}">
      <dgm:prSet phldrT="[Text]"/>
      <dgm:spPr>
        <a:solidFill>
          <a:srgbClr val="E34429"/>
        </a:solidFill>
      </dgm:spPr>
      <dgm:t>
        <a:bodyPr/>
        <a:lstStyle/>
        <a:p>
          <a:r>
            <a:rPr lang="en-GB" dirty="0">
              <a:solidFill>
                <a:schemeClr val="bg1"/>
              </a:solidFill>
            </a:rPr>
            <a:t>1994</a:t>
          </a:r>
        </a:p>
      </dgm:t>
    </dgm:pt>
    <dgm:pt modelId="{F6AEE5E5-FF88-40D4-AB4D-E3ABFF1FD82E}" type="parTrans" cxnId="{6921CE03-1CE6-48B7-8D4E-FA8463C9258C}">
      <dgm:prSet/>
      <dgm:spPr/>
      <dgm:t>
        <a:bodyPr/>
        <a:lstStyle/>
        <a:p>
          <a:endParaRPr lang="en-GB"/>
        </a:p>
      </dgm:t>
    </dgm:pt>
    <dgm:pt modelId="{5EEBB1A0-609F-4CEC-A7A6-7B500375484F}" type="sibTrans" cxnId="{6921CE03-1CE6-48B7-8D4E-FA8463C9258C}">
      <dgm:prSet/>
      <dgm:spPr/>
      <dgm:t>
        <a:bodyPr/>
        <a:lstStyle/>
        <a:p>
          <a:endParaRPr lang="en-GB"/>
        </a:p>
      </dgm:t>
    </dgm:pt>
    <dgm:pt modelId="{DF78630B-3846-4533-93B3-408C626658B1}">
      <dgm:prSet phldrT="[Text]"/>
      <dgm:spPr/>
      <dgm:t>
        <a:bodyPr/>
        <a:lstStyle/>
        <a:p>
          <a:r>
            <a:rPr lang="en-GB" b="1" dirty="0"/>
            <a:t>HotDocs Desktop</a:t>
          </a:r>
        </a:p>
      </dgm:t>
    </dgm:pt>
    <dgm:pt modelId="{B9A38481-1136-4D35-9FD7-9F591B7F56C5}" type="parTrans" cxnId="{0F90FF91-ABC1-443A-9E40-F0892D6D43A9}">
      <dgm:prSet/>
      <dgm:spPr/>
      <dgm:t>
        <a:bodyPr/>
        <a:lstStyle/>
        <a:p>
          <a:endParaRPr lang="en-GB"/>
        </a:p>
      </dgm:t>
    </dgm:pt>
    <dgm:pt modelId="{8D65B045-1062-49FB-8CE2-AF2BBE8908AE}" type="sibTrans" cxnId="{0F90FF91-ABC1-443A-9E40-F0892D6D43A9}">
      <dgm:prSet/>
      <dgm:spPr/>
      <dgm:t>
        <a:bodyPr/>
        <a:lstStyle/>
        <a:p>
          <a:endParaRPr lang="en-GB"/>
        </a:p>
      </dgm:t>
    </dgm:pt>
    <dgm:pt modelId="{5E96856A-7B15-4DAF-9D32-37F182A4C918}">
      <dgm:prSet phldrT="[Text]"/>
      <dgm:spPr>
        <a:solidFill>
          <a:srgbClr val="E34429"/>
        </a:solidFill>
      </dgm:spPr>
      <dgm:t>
        <a:bodyPr/>
        <a:lstStyle/>
        <a:p>
          <a:r>
            <a:rPr lang="en-GB" dirty="0">
              <a:solidFill>
                <a:schemeClr val="bg1"/>
              </a:solidFill>
            </a:rPr>
            <a:t>2001</a:t>
          </a:r>
        </a:p>
      </dgm:t>
    </dgm:pt>
    <dgm:pt modelId="{F8FD78D1-30CD-4B35-8345-685DD5305760}" type="parTrans" cxnId="{24F787FE-99BA-4780-981E-7776E76F0E69}">
      <dgm:prSet/>
      <dgm:spPr/>
      <dgm:t>
        <a:bodyPr/>
        <a:lstStyle/>
        <a:p>
          <a:endParaRPr lang="en-GB"/>
        </a:p>
      </dgm:t>
    </dgm:pt>
    <dgm:pt modelId="{ADED187C-DBD1-4613-B76B-CE2A46787F43}" type="sibTrans" cxnId="{24F787FE-99BA-4780-981E-7776E76F0E69}">
      <dgm:prSet/>
      <dgm:spPr/>
      <dgm:t>
        <a:bodyPr/>
        <a:lstStyle/>
        <a:p>
          <a:endParaRPr lang="en-GB"/>
        </a:p>
      </dgm:t>
    </dgm:pt>
    <dgm:pt modelId="{1112A63D-9230-4FCC-8E7B-77462D1D791C}">
      <dgm:prSet phldrT="[Text]"/>
      <dgm:spPr/>
      <dgm:t>
        <a:bodyPr/>
        <a:lstStyle/>
        <a:p>
          <a:r>
            <a:rPr lang="en-GB" b="1" dirty="0"/>
            <a:t>HotDocs Server (API)</a:t>
          </a:r>
        </a:p>
      </dgm:t>
    </dgm:pt>
    <dgm:pt modelId="{F1D0F238-41A4-4F55-A276-A341D678AE98}" type="parTrans" cxnId="{3D43CD6C-7031-4557-80E9-42653A52829C}">
      <dgm:prSet/>
      <dgm:spPr/>
      <dgm:t>
        <a:bodyPr/>
        <a:lstStyle/>
        <a:p>
          <a:endParaRPr lang="en-GB"/>
        </a:p>
      </dgm:t>
    </dgm:pt>
    <dgm:pt modelId="{B74BEF50-9020-4C50-AECF-FA30EEEDA579}" type="sibTrans" cxnId="{3D43CD6C-7031-4557-80E9-42653A52829C}">
      <dgm:prSet/>
      <dgm:spPr/>
      <dgm:t>
        <a:bodyPr/>
        <a:lstStyle/>
        <a:p>
          <a:endParaRPr lang="en-GB"/>
        </a:p>
      </dgm:t>
    </dgm:pt>
    <dgm:pt modelId="{4E22D6B1-7E7C-47E2-8DF5-47C3A726A995}">
      <dgm:prSet phldrT="[Text]"/>
      <dgm:spPr>
        <a:solidFill>
          <a:srgbClr val="E34429"/>
        </a:solidFill>
      </dgm:spPr>
      <dgm:t>
        <a:bodyPr/>
        <a:lstStyle/>
        <a:p>
          <a:r>
            <a:rPr lang="en-GB" dirty="0">
              <a:solidFill>
                <a:schemeClr val="bg1"/>
              </a:solidFill>
            </a:rPr>
            <a:t>2006</a:t>
          </a:r>
        </a:p>
      </dgm:t>
    </dgm:pt>
    <dgm:pt modelId="{549A4A83-B66F-487D-B10C-C06A1CD4F415}" type="parTrans" cxnId="{010354BB-AAD8-47C6-9EF9-CAB272C735B0}">
      <dgm:prSet/>
      <dgm:spPr/>
      <dgm:t>
        <a:bodyPr/>
        <a:lstStyle/>
        <a:p>
          <a:endParaRPr lang="en-GB"/>
        </a:p>
      </dgm:t>
    </dgm:pt>
    <dgm:pt modelId="{322E3BF6-9386-446A-B2CF-4DE24EEB8C4C}" type="sibTrans" cxnId="{010354BB-AAD8-47C6-9EF9-CAB272C735B0}">
      <dgm:prSet/>
      <dgm:spPr/>
      <dgm:t>
        <a:bodyPr/>
        <a:lstStyle/>
        <a:p>
          <a:endParaRPr lang="en-GB"/>
        </a:p>
      </dgm:t>
    </dgm:pt>
    <dgm:pt modelId="{064818ED-D2B5-4B0D-BF05-0EF221F73BE5}">
      <dgm:prSet phldrT="[Text]"/>
      <dgm:spPr/>
      <dgm:t>
        <a:bodyPr/>
        <a:lstStyle/>
        <a:p>
          <a:r>
            <a:rPr lang="en-GB" b="1" dirty="0"/>
            <a:t>HotDocs Server (Web API)</a:t>
          </a:r>
        </a:p>
      </dgm:t>
    </dgm:pt>
    <dgm:pt modelId="{10845801-27E0-4143-94E7-F24D200C8B2A}" type="parTrans" cxnId="{F4DDEAA8-E90C-46A7-8874-8BB2184C4633}">
      <dgm:prSet/>
      <dgm:spPr/>
      <dgm:t>
        <a:bodyPr/>
        <a:lstStyle/>
        <a:p>
          <a:endParaRPr lang="en-GB"/>
        </a:p>
      </dgm:t>
    </dgm:pt>
    <dgm:pt modelId="{89FFE4D7-D1B7-400A-A706-1FFC18393AE5}" type="sibTrans" cxnId="{F4DDEAA8-E90C-46A7-8874-8BB2184C4633}">
      <dgm:prSet/>
      <dgm:spPr/>
      <dgm:t>
        <a:bodyPr/>
        <a:lstStyle/>
        <a:p>
          <a:endParaRPr lang="en-GB"/>
        </a:p>
      </dgm:t>
    </dgm:pt>
    <dgm:pt modelId="{D715A281-6E7B-4799-A917-653D059C7090}">
      <dgm:prSet phldrT="[Text]"/>
      <dgm:spPr>
        <a:solidFill>
          <a:srgbClr val="E34429"/>
        </a:solidFill>
      </dgm:spPr>
      <dgm:t>
        <a:bodyPr/>
        <a:lstStyle/>
        <a:p>
          <a:r>
            <a:rPr lang="en-GB" dirty="0">
              <a:solidFill>
                <a:schemeClr val="bg1"/>
              </a:solidFill>
            </a:rPr>
            <a:t>2012</a:t>
          </a:r>
        </a:p>
      </dgm:t>
    </dgm:pt>
    <dgm:pt modelId="{BC0F5948-14DB-435E-B59F-1B00EDB20B9D}" type="parTrans" cxnId="{9399BEB0-F7B9-4B7B-8734-AEBB39BCE417}">
      <dgm:prSet/>
      <dgm:spPr/>
      <dgm:t>
        <a:bodyPr/>
        <a:lstStyle/>
        <a:p>
          <a:endParaRPr lang="en-GB"/>
        </a:p>
      </dgm:t>
    </dgm:pt>
    <dgm:pt modelId="{B945B68F-D08A-4FB0-BADD-72C954E319B7}" type="sibTrans" cxnId="{9399BEB0-F7B9-4B7B-8734-AEBB39BCE417}">
      <dgm:prSet/>
      <dgm:spPr/>
      <dgm:t>
        <a:bodyPr/>
        <a:lstStyle/>
        <a:p>
          <a:endParaRPr lang="en-GB"/>
        </a:p>
      </dgm:t>
    </dgm:pt>
    <dgm:pt modelId="{1F617058-ED64-4874-B0CB-E897B801A730}">
      <dgm:prSet phldrT="[Text]"/>
      <dgm:spPr/>
      <dgm:t>
        <a:bodyPr/>
        <a:lstStyle/>
        <a:p>
          <a:r>
            <a:rPr lang="en-GB" b="1" dirty="0"/>
            <a:t>Cloud Services (Cloud API)</a:t>
          </a:r>
        </a:p>
      </dgm:t>
    </dgm:pt>
    <dgm:pt modelId="{A4F43E64-7DE7-4F44-ACD2-E2044E5D47AF}" type="parTrans" cxnId="{0672F037-9355-4E96-952F-A3A8F808079F}">
      <dgm:prSet/>
      <dgm:spPr/>
      <dgm:t>
        <a:bodyPr/>
        <a:lstStyle/>
        <a:p>
          <a:endParaRPr lang="en-GB"/>
        </a:p>
      </dgm:t>
    </dgm:pt>
    <dgm:pt modelId="{E1FAE8DB-7998-476E-9C56-11917AAA7601}" type="sibTrans" cxnId="{0672F037-9355-4E96-952F-A3A8F808079F}">
      <dgm:prSet/>
      <dgm:spPr/>
      <dgm:t>
        <a:bodyPr/>
        <a:lstStyle/>
        <a:p>
          <a:endParaRPr lang="en-GB"/>
        </a:p>
      </dgm:t>
    </dgm:pt>
    <dgm:pt modelId="{7891913C-B637-4BF9-B000-0367464F119A}">
      <dgm:prSet phldrT="[Text]"/>
      <dgm:spPr>
        <a:solidFill>
          <a:srgbClr val="E34429"/>
        </a:solidFill>
      </dgm:spPr>
      <dgm:t>
        <a:bodyPr/>
        <a:lstStyle/>
        <a:p>
          <a:r>
            <a:rPr lang="en-GB" dirty="0">
              <a:solidFill>
                <a:schemeClr val="bg1"/>
              </a:solidFill>
            </a:rPr>
            <a:t>2013</a:t>
          </a:r>
        </a:p>
      </dgm:t>
    </dgm:pt>
    <dgm:pt modelId="{BAB9400E-C725-458C-B0AB-9D698AA40C57}" type="parTrans" cxnId="{61CB5859-B7A1-4652-89FA-5E80550AC11D}">
      <dgm:prSet/>
      <dgm:spPr/>
      <dgm:t>
        <a:bodyPr/>
        <a:lstStyle/>
        <a:p>
          <a:endParaRPr lang="en-GB"/>
        </a:p>
      </dgm:t>
    </dgm:pt>
    <dgm:pt modelId="{7C7981FC-5C63-4AFB-81CE-12D1322922BA}" type="sibTrans" cxnId="{61CB5859-B7A1-4652-89FA-5E80550AC11D}">
      <dgm:prSet/>
      <dgm:spPr/>
      <dgm:t>
        <a:bodyPr/>
        <a:lstStyle/>
        <a:p>
          <a:endParaRPr lang="en-GB"/>
        </a:p>
      </dgm:t>
    </dgm:pt>
    <dgm:pt modelId="{10035624-8207-48B9-8BA3-74E7AB32B0EE}">
      <dgm:prSet phldrT="[Text]"/>
      <dgm:spPr/>
      <dgm:t>
        <a:bodyPr/>
        <a:lstStyle/>
        <a:p>
          <a:r>
            <a:rPr lang="en-GB" b="1" dirty="0"/>
            <a:t>Document Services</a:t>
          </a:r>
        </a:p>
      </dgm:t>
    </dgm:pt>
    <dgm:pt modelId="{C216706B-5A03-488C-910B-BD6CF11B8D93}" type="parTrans" cxnId="{1759CCBF-8390-4944-8D52-4B10EED1394A}">
      <dgm:prSet/>
      <dgm:spPr/>
      <dgm:t>
        <a:bodyPr/>
        <a:lstStyle/>
        <a:p>
          <a:endParaRPr lang="en-GB"/>
        </a:p>
      </dgm:t>
    </dgm:pt>
    <dgm:pt modelId="{79DD5918-F918-4C22-AE66-3D5E4BA937EF}" type="sibTrans" cxnId="{1759CCBF-8390-4944-8D52-4B10EED1394A}">
      <dgm:prSet/>
      <dgm:spPr/>
      <dgm:t>
        <a:bodyPr/>
        <a:lstStyle/>
        <a:p>
          <a:endParaRPr lang="en-GB"/>
        </a:p>
      </dgm:t>
    </dgm:pt>
    <dgm:pt modelId="{E2BF8F1E-8B1D-41CA-BF07-47C46DBA112C}">
      <dgm:prSet phldrT="[Text]"/>
      <dgm:spPr/>
      <dgm:t>
        <a:bodyPr/>
        <a:lstStyle/>
        <a:p>
          <a:r>
            <a:rPr lang="en-GB" b="1" dirty="0"/>
            <a:t>HotDocs Market</a:t>
          </a:r>
        </a:p>
      </dgm:t>
    </dgm:pt>
    <dgm:pt modelId="{92287CC3-6D76-4605-875E-898303D5FDB9}" type="parTrans" cxnId="{DA582A62-7C21-46D4-984C-FB834143C9F9}">
      <dgm:prSet/>
      <dgm:spPr/>
      <dgm:t>
        <a:bodyPr/>
        <a:lstStyle/>
        <a:p>
          <a:endParaRPr lang="en-GB"/>
        </a:p>
      </dgm:t>
    </dgm:pt>
    <dgm:pt modelId="{6EDEF14B-A14C-43BB-B0F1-A3F97A3051CD}" type="sibTrans" cxnId="{DA582A62-7C21-46D4-984C-FB834143C9F9}">
      <dgm:prSet/>
      <dgm:spPr/>
      <dgm:t>
        <a:bodyPr/>
        <a:lstStyle/>
        <a:p>
          <a:endParaRPr lang="en-GB"/>
        </a:p>
      </dgm:t>
    </dgm:pt>
    <dgm:pt modelId="{3066B49A-92E7-4F5C-9B48-9CBA9C949AB2}">
      <dgm:prSet phldrT="[Text]"/>
      <dgm:spPr>
        <a:solidFill>
          <a:srgbClr val="E34429"/>
        </a:solidFill>
      </dgm:spPr>
      <dgm:t>
        <a:bodyPr/>
        <a:lstStyle/>
        <a:p>
          <a:r>
            <a:rPr lang="en-GB" dirty="0">
              <a:solidFill>
                <a:schemeClr val="bg1"/>
              </a:solidFill>
            </a:rPr>
            <a:t>2018</a:t>
          </a:r>
        </a:p>
      </dgm:t>
    </dgm:pt>
    <dgm:pt modelId="{B6079B62-C57B-4381-88A5-8EF98E4A5516}" type="parTrans" cxnId="{949BBD83-3B5E-4751-86AC-EFB19E1F5D90}">
      <dgm:prSet/>
      <dgm:spPr/>
      <dgm:t>
        <a:bodyPr/>
        <a:lstStyle/>
        <a:p>
          <a:endParaRPr lang="en-GB"/>
        </a:p>
      </dgm:t>
    </dgm:pt>
    <dgm:pt modelId="{11BA8319-97B2-4507-941E-E54FB0984EFB}" type="sibTrans" cxnId="{949BBD83-3B5E-4751-86AC-EFB19E1F5D90}">
      <dgm:prSet/>
      <dgm:spPr/>
      <dgm:t>
        <a:bodyPr/>
        <a:lstStyle/>
        <a:p>
          <a:endParaRPr lang="en-GB"/>
        </a:p>
      </dgm:t>
    </dgm:pt>
    <dgm:pt modelId="{12F044F9-6F68-44DC-8EA0-F2F3711E93E1}">
      <dgm:prSet phldrT="[Text]"/>
      <dgm:spPr/>
      <dgm:t>
        <a:bodyPr/>
        <a:lstStyle/>
        <a:p>
          <a:r>
            <a:rPr lang="en-GB" b="1" dirty="0"/>
            <a:t>HotDocs Advance</a:t>
          </a:r>
        </a:p>
      </dgm:t>
    </dgm:pt>
    <dgm:pt modelId="{29D55043-9E97-49D3-B791-EFBD0D00EE6A}" type="parTrans" cxnId="{99878F9F-6141-4E30-AAFE-2B085CB441B1}">
      <dgm:prSet/>
      <dgm:spPr/>
      <dgm:t>
        <a:bodyPr/>
        <a:lstStyle/>
        <a:p>
          <a:endParaRPr lang="en-GB"/>
        </a:p>
      </dgm:t>
    </dgm:pt>
    <dgm:pt modelId="{4D194726-2D76-4645-B164-B20A2310B4DF}" type="sibTrans" cxnId="{99878F9F-6141-4E30-AAFE-2B085CB441B1}">
      <dgm:prSet/>
      <dgm:spPr/>
      <dgm:t>
        <a:bodyPr/>
        <a:lstStyle/>
        <a:p>
          <a:endParaRPr lang="en-GB"/>
        </a:p>
      </dgm:t>
    </dgm:pt>
    <dgm:pt modelId="{93F46CA3-7AE7-48E5-BB1F-4B3DE7B39CFE}">
      <dgm:prSet phldrT="[Text]"/>
      <dgm:spPr/>
      <dgm:t>
        <a:bodyPr/>
        <a:lstStyle/>
        <a:p>
          <a:r>
            <a:rPr lang="en-GB" b="1" dirty="0"/>
            <a:t>Extended APIs</a:t>
          </a:r>
        </a:p>
      </dgm:t>
    </dgm:pt>
    <dgm:pt modelId="{16E24621-05FC-483D-A7F6-9C64786B3547}" type="parTrans" cxnId="{2E3599C7-10EE-4ACB-BA03-98C8FBC0F1D2}">
      <dgm:prSet/>
      <dgm:spPr/>
      <dgm:t>
        <a:bodyPr/>
        <a:lstStyle/>
        <a:p>
          <a:endParaRPr lang="en-GB"/>
        </a:p>
      </dgm:t>
    </dgm:pt>
    <dgm:pt modelId="{48BA0A1D-01F4-4DC7-9CD9-88586315D851}" type="sibTrans" cxnId="{2E3599C7-10EE-4ACB-BA03-98C8FBC0F1D2}">
      <dgm:prSet/>
      <dgm:spPr/>
      <dgm:t>
        <a:bodyPr/>
        <a:lstStyle/>
        <a:p>
          <a:endParaRPr lang="en-GB"/>
        </a:p>
      </dgm:t>
    </dgm:pt>
    <dgm:pt modelId="{313EE3E3-5763-47E3-81F6-CE4212E5ED15}">
      <dgm:prSet phldrT="[Text]"/>
      <dgm:spPr/>
      <dgm:t>
        <a:bodyPr/>
        <a:lstStyle/>
        <a:p>
          <a:r>
            <a:rPr lang="en-GB" b="1" dirty="0"/>
            <a:t>Standard Web User Interfaces</a:t>
          </a:r>
        </a:p>
      </dgm:t>
    </dgm:pt>
    <dgm:pt modelId="{EE33E0AE-A46F-405F-AF2F-8606B1A76C4A}" type="parTrans" cxnId="{8C37F891-26BC-4660-99E6-A37D0FD5DB5A}">
      <dgm:prSet/>
      <dgm:spPr/>
      <dgm:t>
        <a:bodyPr/>
        <a:lstStyle/>
        <a:p>
          <a:endParaRPr lang="en-GB"/>
        </a:p>
      </dgm:t>
    </dgm:pt>
    <dgm:pt modelId="{B083F48F-6B99-404D-8123-DE9F85AFAA71}" type="sibTrans" cxnId="{8C37F891-26BC-4660-99E6-A37D0FD5DB5A}">
      <dgm:prSet/>
      <dgm:spPr/>
      <dgm:t>
        <a:bodyPr/>
        <a:lstStyle/>
        <a:p>
          <a:endParaRPr lang="en-GB"/>
        </a:p>
      </dgm:t>
    </dgm:pt>
    <dgm:pt modelId="{0CFEEAB5-ECB6-44AB-B1E3-84B7DE5A6058}" type="pres">
      <dgm:prSet presAssocID="{5997EBAA-E2CF-4D38-BDBF-0EC267B6D53B}" presName="linearFlow" presStyleCnt="0">
        <dgm:presLayoutVars>
          <dgm:dir/>
          <dgm:animLvl val="lvl"/>
          <dgm:resizeHandles val="exact"/>
        </dgm:presLayoutVars>
      </dgm:prSet>
      <dgm:spPr/>
    </dgm:pt>
    <dgm:pt modelId="{B71C0494-508F-4E8B-A42C-95ACF3EB657B}" type="pres">
      <dgm:prSet presAssocID="{9386C378-80C7-45DD-B926-1AC46F0E4901}" presName="composite" presStyleCnt="0"/>
      <dgm:spPr/>
    </dgm:pt>
    <dgm:pt modelId="{D8DD3696-E6FA-4CCC-8CA7-DEF0CE87D64C}" type="pres">
      <dgm:prSet presAssocID="{9386C378-80C7-45DD-B926-1AC46F0E4901}" presName="parentText" presStyleLbl="alignNode1" presStyleIdx="0" presStyleCnt="6">
        <dgm:presLayoutVars>
          <dgm:chMax val="1"/>
          <dgm:bulletEnabled val="1"/>
        </dgm:presLayoutVars>
      </dgm:prSet>
      <dgm:spPr/>
    </dgm:pt>
    <dgm:pt modelId="{0FA3835D-F78E-4660-82A6-5C9C6E2DCD99}" type="pres">
      <dgm:prSet presAssocID="{9386C378-80C7-45DD-B926-1AC46F0E4901}" presName="descendantText" presStyleLbl="alignAcc1" presStyleIdx="0" presStyleCnt="6">
        <dgm:presLayoutVars>
          <dgm:bulletEnabled val="1"/>
        </dgm:presLayoutVars>
      </dgm:prSet>
      <dgm:spPr/>
    </dgm:pt>
    <dgm:pt modelId="{8906F064-510C-463B-9AEC-A1230361B9BD}" type="pres">
      <dgm:prSet presAssocID="{5EEBB1A0-609F-4CEC-A7A6-7B500375484F}" presName="sp" presStyleCnt="0"/>
      <dgm:spPr/>
    </dgm:pt>
    <dgm:pt modelId="{E2645D9C-136B-4A94-A4D1-ACB916F70087}" type="pres">
      <dgm:prSet presAssocID="{5E96856A-7B15-4DAF-9D32-37F182A4C918}" presName="composite" presStyleCnt="0"/>
      <dgm:spPr/>
    </dgm:pt>
    <dgm:pt modelId="{D357672E-F8C0-4E43-8673-AE0F94DBACC7}" type="pres">
      <dgm:prSet presAssocID="{5E96856A-7B15-4DAF-9D32-37F182A4C918}" presName="parentText" presStyleLbl="alignNode1" presStyleIdx="1" presStyleCnt="6">
        <dgm:presLayoutVars>
          <dgm:chMax val="1"/>
          <dgm:bulletEnabled val="1"/>
        </dgm:presLayoutVars>
      </dgm:prSet>
      <dgm:spPr/>
    </dgm:pt>
    <dgm:pt modelId="{B0CE1D7B-490D-458F-B2DB-96FCA8170125}" type="pres">
      <dgm:prSet presAssocID="{5E96856A-7B15-4DAF-9D32-37F182A4C918}" presName="descendantText" presStyleLbl="alignAcc1" presStyleIdx="1" presStyleCnt="6">
        <dgm:presLayoutVars>
          <dgm:bulletEnabled val="1"/>
        </dgm:presLayoutVars>
      </dgm:prSet>
      <dgm:spPr/>
    </dgm:pt>
    <dgm:pt modelId="{5566955D-79E9-49C4-AE4F-73E36076B72A}" type="pres">
      <dgm:prSet presAssocID="{ADED187C-DBD1-4613-B76B-CE2A46787F43}" presName="sp" presStyleCnt="0"/>
      <dgm:spPr/>
    </dgm:pt>
    <dgm:pt modelId="{C80CCCA7-4EFE-4324-8551-254797610F5D}" type="pres">
      <dgm:prSet presAssocID="{4E22D6B1-7E7C-47E2-8DF5-47C3A726A995}" presName="composite" presStyleCnt="0"/>
      <dgm:spPr/>
    </dgm:pt>
    <dgm:pt modelId="{D44DFFF9-749B-42CD-948F-94BFCA8590E2}" type="pres">
      <dgm:prSet presAssocID="{4E22D6B1-7E7C-47E2-8DF5-47C3A726A995}" presName="parentText" presStyleLbl="alignNode1" presStyleIdx="2" presStyleCnt="6">
        <dgm:presLayoutVars>
          <dgm:chMax val="1"/>
          <dgm:bulletEnabled val="1"/>
        </dgm:presLayoutVars>
      </dgm:prSet>
      <dgm:spPr/>
    </dgm:pt>
    <dgm:pt modelId="{34175AD3-85F4-4485-800E-744B2ABBE761}" type="pres">
      <dgm:prSet presAssocID="{4E22D6B1-7E7C-47E2-8DF5-47C3A726A995}" presName="descendantText" presStyleLbl="alignAcc1" presStyleIdx="2" presStyleCnt="6">
        <dgm:presLayoutVars>
          <dgm:bulletEnabled val="1"/>
        </dgm:presLayoutVars>
      </dgm:prSet>
      <dgm:spPr/>
    </dgm:pt>
    <dgm:pt modelId="{C05F5A93-3CA2-49C9-9EC2-3B75BED31172}" type="pres">
      <dgm:prSet presAssocID="{322E3BF6-9386-446A-B2CF-4DE24EEB8C4C}" presName="sp" presStyleCnt="0"/>
      <dgm:spPr/>
    </dgm:pt>
    <dgm:pt modelId="{0D4F20B6-1759-443C-848D-E50EBBC6ED57}" type="pres">
      <dgm:prSet presAssocID="{D715A281-6E7B-4799-A917-653D059C7090}" presName="composite" presStyleCnt="0"/>
      <dgm:spPr/>
    </dgm:pt>
    <dgm:pt modelId="{CE456EA0-3442-4511-9897-4FCA2BFE451E}" type="pres">
      <dgm:prSet presAssocID="{D715A281-6E7B-4799-A917-653D059C7090}" presName="parentText" presStyleLbl="alignNode1" presStyleIdx="3" presStyleCnt="6">
        <dgm:presLayoutVars>
          <dgm:chMax val="1"/>
          <dgm:bulletEnabled val="1"/>
        </dgm:presLayoutVars>
      </dgm:prSet>
      <dgm:spPr/>
    </dgm:pt>
    <dgm:pt modelId="{F3315168-1A62-49BE-9DB8-D82D1ED222FF}" type="pres">
      <dgm:prSet presAssocID="{D715A281-6E7B-4799-A917-653D059C7090}" presName="descendantText" presStyleLbl="alignAcc1" presStyleIdx="3" presStyleCnt="6">
        <dgm:presLayoutVars>
          <dgm:bulletEnabled val="1"/>
        </dgm:presLayoutVars>
      </dgm:prSet>
      <dgm:spPr/>
    </dgm:pt>
    <dgm:pt modelId="{C5253E55-F3C1-4B4E-8CCE-260E320B1F55}" type="pres">
      <dgm:prSet presAssocID="{B945B68F-D08A-4FB0-BADD-72C954E319B7}" presName="sp" presStyleCnt="0"/>
      <dgm:spPr/>
    </dgm:pt>
    <dgm:pt modelId="{40A18A99-CC7C-46AD-B817-6F5E1513E3EE}" type="pres">
      <dgm:prSet presAssocID="{7891913C-B637-4BF9-B000-0367464F119A}" presName="composite" presStyleCnt="0"/>
      <dgm:spPr/>
    </dgm:pt>
    <dgm:pt modelId="{8DAAA62F-B003-41CF-8FE8-7A434705F84A}" type="pres">
      <dgm:prSet presAssocID="{7891913C-B637-4BF9-B000-0367464F119A}" presName="parentText" presStyleLbl="alignNode1" presStyleIdx="4" presStyleCnt="6">
        <dgm:presLayoutVars>
          <dgm:chMax val="1"/>
          <dgm:bulletEnabled val="1"/>
        </dgm:presLayoutVars>
      </dgm:prSet>
      <dgm:spPr/>
    </dgm:pt>
    <dgm:pt modelId="{8C561403-DC10-4CF5-9C9A-632658A95F01}" type="pres">
      <dgm:prSet presAssocID="{7891913C-B637-4BF9-B000-0367464F119A}" presName="descendantText" presStyleLbl="alignAcc1" presStyleIdx="4" presStyleCnt="6">
        <dgm:presLayoutVars>
          <dgm:bulletEnabled val="1"/>
        </dgm:presLayoutVars>
      </dgm:prSet>
      <dgm:spPr/>
    </dgm:pt>
    <dgm:pt modelId="{94933FA7-703C-4052-A789-7152EBB3E33A}" type="pres">
      <dgm:prSet presAssocID="{7C7981FC-5C63-4AFB-81CE-12D1322922BA}" presName="sp" presStyleCnt="0"/>
      <dgm:spPr/>
    </dgm:pt>
    <dgm:pt modelId="{A4E82043-0F09-438E-9927-37C902E7E17F}" type="pres">
      <dgm:prSet presAssocID="{3066B49A-92E7-4F5C-9B48-9CBA9C949AB2}" presName="composite" presStyleCnt="0"/>
      <dgm:spPr/>
    </dgm:pt>
    <dgm:pt modelId="{9E763092-38B1-46BB-A16A-C9648135A8BB}" type="pres">
      <dgm:prSet presAssocID="{3066B49A-92E7-4F5C-9B48-9CBA9C949AB2}" presName="parentText" presStyleLbl="alignNode1" presStyleIdx="5" presStyleCnt="6">
        <dgm:presLayoutVars>
          <dgm:chMax val="1"/>
          <dgm:bulletEnabled val="1"/>
        </dgm:presLayoutVars>
      </dgm:prSet>
      <dgm:spPr/>
    </dgm:pt>
    <dgm:pt modelId="{2D343FE1-1602-446A-A8CC-9AD11189F455}" type="pres">
      <dgm:prSet presAssocID="{3066B49A-92E7-4F5C-9B48-9CBA9C949AB2}" presName="descendantText" presStyleLbl="alignAcc1" presStyleIdx="5" presStyleCnt="6">
        <dgm:presLayoutVars>
          <dgm:bulletEnabled val="1"/>
        </dgm:presLayoutVars>
      </dgm:prSet>
      <dgm:spPr/>
    </dgm:pt>
  </dgm:ptLst>
  <dgm:cxnLst>
    <dgm:cxn modelId="{6921CE03-1CE6-48B7-8D4E-FA8463C9258C}" srcId="{5997EBAA-E2CF-4D38-BDBF-0EC267B6D53B}" destId="{9386C378-80C7-45DD-B926-1AC46F0E4901}" srcOrd="0" destOrd="0" parTransId="{F6AEE5E5-FF88-40D4-AB4D-E3ABFF1FD82E}" sibTransId="{5EEBB1A0-609F-4CEC-A7A6-7B500375484F}"/>
    <dgm:cxn modelId="{7E71F010-81E2-40F5-ACCD-9618B59D4A4A}" type="presOf" srcId="{9386C378-80C7-45DD-B926-1AC46F0E4901}" destId="{D8DD3696-E6FA-4CCC-8CA7-DEF0CE87D64C}" srcOrd="0" destOrd="0" presId="urn:microsoft.com/office/officeart/2005/8/layout/chevron2"/>
    <dgm:cxn modelId="{065C991D-E9E4-4910-8975-87867FEA3FD6}" type="presOf" srcId="{10035624-8207-48B9-8BA3-74E7AB32B0EE}" destId="{8C561403-DC10-4CF5-9C9A-632658A95F01}" srcOrd="0" destOrd="0" presId="urn:microsoft.com/office/officeart/2005/8/layout/chevron2"/>
    <dgm:cxn modelId="{DB8DB825-6321-4204-913E-C57593F59FEE}" type="presOf" srcId="{93F46CA3-7AE7-48E5-BB1F-4B3DE7B39CFE}" destId="{2D343FE1-1602-446A-A8CC-9AD11189F455}" srcOrd="0" destOrd="1" presId="urn:microsoft.com/office/officeart/2005/8/layout/chevron2"/>
    <dgm:cxn modelId="{0672F037-9355-4E96-952F-A3A8F808079F}" srcId="{D715A281-6E7B-4799-A917-653D059C7090}" destId="{1F617058-ED64-4874-B0CB-E897B801A730}" srcOrd="0" destOrd="0" parTransId="{A4F43E64-7DE7-4F44-ACD2-E2044E5D47AF}" sibTransId="{E1FAE8DB-7998-476E-9C56-11917AAA7601}"/>
    <dgm:cxn modelId="{E2F3DE40-7D54-4137-A69F-A741F01BA9DD}" type="presOf" srcId="{3066B49A-92E7-4F5C-9B48-9CBA9C949AB2}" destId="{9E763092-38B1-46BB-A16A-C9648135A8BB}" srcOrd="0" destOrd="0" presId="urn:microsoft.com/office/officeart/2005/8/layout/chevron2"/>
    <dgm:cxn modelId="{DA582A62-7C21-46D4-984C-FB834143C9F9}" srcId="{7891913C-B637-4BF9-B000-0367464F119A}" destId="{E2BF8F1E-8B1D-41CA-BF07-47C46DBA112C}" srcOrd="1" destOrd="0" parTransId="{92287CC3-6D76-4605-875E-898303D5FDB9}" sibTransId="{6EDEF14B-A14C-43BB-B0F1-A3F97A3051CD}"/>
    <dgm:cxn modelId="{DD0B7B66-1E71-4F28-AE27-A016C0F138C3}" type="presOf" srcId="{1F617058-ED64-4874-B0CB-E897B801A730}" destId="{F3315168-1A62-49BE-9DB8-D82D1ED222FF}" srcOrd="0" destOrd="0" presId="urn:microsoft.com/office/officeart/2005/8/layout/chevron2"/>
    <dgm:cxn modelId="{3D43CD6C-7031-4557-80E9-42653A52829C}" srcId="{5E96856A-7B15-4DAF-9D32-37F182A4C918}" destId="{1112A63D-9230-4FCC-8E7B-77462D1D791C}" srcOrd="0" destOrd="0" parTransId="{F1D0F238-41A4-4F55-A276-A341D678AE98}" sibTransId="{B74BEF50-9020-4C50-AECF-FA30EEEDA579}"/>
    <dgm:cxn modelId="{C1EEE557-9A7E-4930-8377-E975F9FB57A6}" type="presOf" srcId="{4E22D6B1-7E7C-47E2-8DF5-47C3A726A995}" destId="{D44DFFF9-749B-42CD-948F-94BFCA8590E2}" srcOrd="0" destOrd="0" presId="urn:microsoft.com/office/officeart/2005/8/layout/chevron2"/>
    <dgm:cxn modelId="{61CB5859-B7A1-4652-89FA-5E80550AC11D}" srcId="{5997EBAA-E2CF-4D38-BDBF-0EC267B6D53B}" destId="{7891913C-B637-4BF9-B000-0367464F119A}" srcOrd="4" destOrd="0" parTransId="{BAB9400E-C725-458C-B0AB-9D698AA40C57}" sibTransId="{7C7981FC-5C63-4AFB-81CE-12D1322922BA}"/>
    <dgm:cxn modelId="{67AEB67C-42F8-499B-BF9F-15A15D4498D7}" type="presOf" srcId="{5E96856A-7B15-4DAF-9D32-37F182A4C918}" destId="{D357672E-F8C0-4E43-8673-AE0F94DBACC7}" srcOrd="0" destOrd="0" presId="urn:microsoft.com/office/officeart/2005/8/layout/chevron2"/>
    <dgm:cxn modelId="{C3C3E27C-2310-4713-9A6F-469DA1C8D3DB}" type="presOf" srcId="{5997EBAA-E2CF-4D38-BDBF-0EC267B6D53B}" destId="{0CFEEAB5-ECB6-44AB-B1E3-84B7DE5A6058}" srcOrd="0" destOrd="0" presId="urn:microsoft.com/office/officeart/2005/8/layout/chevron2"/>
    <dgm:cxn modelId="{4D0EF57D-5E5E-4983-B3BC-87B2DF92A917}" type="presOf" srcId="{064818ED-D2B5-4B0D-BF05-0EF221F73BE5}" destId="{34175AD3-85F4-4485-800E-744B2ABBE761}" srcOrd="0" destOrd="0" presId="urn:microsoft.com/office/officeart/2005/8/layout/chevron2"/>
    <dgm:cxn modelId="{41E82681-65DB-46BF-8917-F83BFD69DC09}" type="presOf" srcId="{E2BF8F1E-8B1D-41CA-BF07-47C46DBA112C}" destId="{8C561403-DC10-4CF5-9C9A-632658A95F01}" srcOrd="0" destOrd="1" presId="urn:microsoft.com/office/officeart/2005/8/layout/chevron2"/>
    <dgm:cxn modelId="{949BBD83-3B5E-4751-86AC-EFB19E1F5D90}" srcId="{5997EBAA-E2CF-4D38-BDBF-0EC267B6D53B}" destId="{3066B49A-92E7-4F5C-9B48-9CBA9C949AB2}" srcOrd="5" destOrd="0" parTransId="{B6079B62-C57B-4381-88A5-8EF98E4A5516}" sibTransId="{11BA8319-97B2-4507-941E-E54FB0984EFB}"/>
    <dgm:cxn modelId="{8C37F891-26BC-4660-99E6-A37D0FD5DB5A}" srcId="{3066B49A-92E7-4F5C-9B48-9CBA9C949AB2}" destId="{313EE3E3-5763-47E3-81F6-CE4212E5ED15}" srcOrd="2" destOrd="0" parTransId="{EE33E0AE-A46F-405F-AF2F-8606B1A76C4A}" sibTransId="{B083F48F-6B99-404D-8123-DE9F85AFAA71}"/>
    <dgm:cxn modelId="{0F90FF91-ABC1-443A-9E40-F0892D6D43A9}" srcId="{9386C378-80C7-45DD-B926-1AC46F0E4901}" destId="{DF78630B-3846-4533-93B3-408C626658B1}" srcOrd="0" destOrd="0" parTransId="{B9A38481-1136-4D35-9FD7-9F591B7F56C5}" sibTransId="{8D65B045-1062-49FB-8CE2-AF2BBE8908AE}"/>
    <dgm:cxn modelId="{B41A609E-10C0-45AE-9D85-2F9224D6AA6A}" type="presOf" srcId="{DF78630B-3846-4533-93B3-408C626658B1}" destId="{0FA3835D-F78E-4660-82A6-5C9C6E2DCD99}" srcOrd="0" destOrd="0" presId="urn:microsoft.com/office/officeart/2005/8/layout/chevron2"/>
    <dgm:cxn modelId="{7F73669E-7BD0-487B-9590-D69891FD102F}" type="presOf" srcId="{D715A281-6E7B-4799-A917-653D059C7090}" destId="{CE456EA0-3442-4511-9897-4FCA2BFE451E}" srcOrd="0" destOrd="0" presId="urn:microsoft.com/office/officeart/2005/8/layout/chevron2"/>
    <dgm:cxn modelId="{99878F9F-6141-4E30-AAFE-2B085CB441B1}" srcId="{3066B49A-92E7-4F5C-9B48-9CBA9C949AB2}" destId="{12F044F9-6F68-44DC-8EA0-F2F3711E93E1}" srcOrd="0" destOrd="0" parTransId="{29D55043-9E97-49D3-B791-EFBD0D00EE6A}" sibTransId="{4D194726-2D76-4645-B164-B20A2310B4DF}"/>
    <dgm:cxn modelId="{F4DDEAA8-E90C-46A7-8874-8BB2184C4633}" srcId="{4E22D6B1-7E7C-47E2-8DF5-47C3A726A995}" destId="{064818ED-D2B5-4B0D-BF05-0EF221F73BE5}" srcOrd="0" destOrd="0" parTransId="{10845801-27E0-4143-94E7-F24D200C8B2A}" sibTransId="{89FFE4D7-D1B7-400A-A706-1FFC18393AE5}"/>
    <dgm:cxn modelId="{9399BEB0-F7B9-4B7B-8734-AEBB39BCE417}" srcId="{5997EBAA-E2CF-4D38-BDBF-0EC267B6D53B}" destId="{D715A281-6E7B-4799-A917-653D059C7090}" srcOrd="3" destOrd="0" parTransId="{BC0F5948-14DB-435E-B59F-1B00EDB20B9D}" sibTransId="{B945B68F-D08A-4FB0-BADD-72C954E319B7}"/>
    <dgm:cxn modelId="{274B0FB5-4CF2-4191-A771-811F8C7DCAC4}" type="presOf" srcId="{313EE3E3-5763-47E3-81F6-CE4212E5ED15}" destId="{2D343FE1-1602-446A-A8CC-9AD11189F455}" srcOrd="0" destOrd="2" presId="urn:microsoft.com/office/officeart/2005/8/layout/chevron2"/>
    <dgm:cxn modelId="{010354BB-AAD8-47C6-9EF9-CAB272C735B0}" srcId="{5997EBAA-E2CF-4D38-BDBF-0EC267B6D53B}" destId="{4E22D6B1-7E7C-47E2-8DF5-47C3A726A995}" srcOrd="2" destOrd="0" parTransId="{549A4A83-B66F-487D-B10C-C06A1CD4F415}" sibTransId="{322E3BF6-9386-446A-B2CF-4DE24EEB8C4C}"/>
    <dgm:cxn modelId="{69B4E3BC-D483-434C-8BC4-BCF2A8217435}" type="presOf" srcId="{12F044F9-6F68-44DC-8EA0-F2F3711E93E1}" destId="{2D343FE1-1602-446A-A8CC-9AD11189F455}" srcOrd="0" destOrd="0" presId="urn:microsoft.com/office/officeart/2005/8/layout/chevron2"/>
    <dgm:cxn modelId="{30B362BD-27C0-4A5D-8E69-C664FE133513}" type="presOf" srcId="{1112A63D-9230-4FCC-8E7B-77462D1D791C}" destId="{B0CE1D7B-490D-458F-B2DB-96FCA8170125}" srcOrd="0" destOrd="0" presId="urn:microsoft.com/office/officeart/2005/8/layout/chevron2"/>
    <dgm:cxn modelId="{B8E74EBE-47A3-4909-8EF3-673A6C027103}" type="presOf" srcId="{7891913C-B637-4BF9-B000-0367464F119A}" destId="{8DAAA62F-B003-41CF-8FE8-7A434705F84A}" srcOrd="0" destOrd="0" presId="urn:microsoft.com/office/officeart/2005/8/layout/chevron2"/>
    <dgm:cxn modelId="{1759CCBF-8390-4944-8D52-4B10EED1394A}" srcId="{7891913C-B637-4BF9-B000-0367464F119A}" destId="{10035624-8207-48B9-8BA3-74E7AB32B0EE}" srcOrd="0" destOrd="0" parTransId="{C216706B-5A03-488C-910B-BD6CF11B8D93}" sibTransId="{79DD5918-F918-4C22-AE66-3D5E4BA937EF}"/>
    <dgm:cxn modelId="{2E3599C7-10EE-4ACB-BA03-98C8FBC0F1D2}" srcId="{3066B49A-92E7-4F5C-9B48-9CBA9C949AB2}" destId="{93F46CA3-7AE7-48E5-BB1F-4B3DE7B39CFE}" srcOrd="1" destOrd="0" parTransId="{16E24621-05FC-483D-A7F6-9C64786B3547}" sibTransId="{48BA0A1D-01F4-4DC7-9CD9-88586315D851}"/>
    <dgm:cxn modelId="{24F787FE-99BA-4780-981E-7776E76F0E69}" srcId="{5997EBAA-E2CF-4D38-BDBF-0EC267B6D53B}" destId="{5E96856A-7B15-4DAF-9D32-37F182A4C918}" srcOrd="1" destOrd="0" parTransId="{F8FD78D1-30CD-4B35-8345-685DD5305760}" sibTransId="{ADED187C-DBD1-4613-B76B-CE2A46787F43}"/>
    <dgm:cxn modelId="{C8248C4D-346F-4E3E-AA07-DA54C344D4D9}" type="presParOf" srcId="{0CFEEAB5-ECB6-44AB-B1E3-84B7DE5A6058}" destId="{B71C0494-508F-4E8B-A42C-95ACF3EB657B}" srcOrd="0" destOrd="0" presId="urn:microsoft.com/office/officeart/2005/8/layout/chevron2"/>
    <dgm:cxn modelId="{BDA2E7C9-D2A0-40E6-A327-6419687B55FE}" type="presParOf" srcId="{B71C0494-508F-4E8B-A42C-95ACF3EB657B}" destId="{D8DD3696-E6FA-4CCC-8CA7-DEF0CE87D64C}" srcOrd="0" destOrd="0" presId="urn:microsoft.com/office/officeart/2005/8/layout/chevron2"/>
    <dgm:cxn modelId="{8A8F4625-81EE-4201-B56D-709E77A897D4}" type="presParOf" srcId="{B71C0494-508F-4E8B-A42C-95ACF3EB657B}" destId="{0FA3835D-F78E-4660-82A6-5C9C6E2DCD99}" srcOrd="1" destOrd="0" presId="urn:microsoft.com/office/officeart/2005/8/layout/chevron2"/>
    <dgm:cxn modelId="{2CB1697C-4D6C-4B4E-9363-207397048552}" type="presParOf" srcId="{0CFEEAB5-ECB6-44AB-B1E3-84B7DE5A6058}" destId="{8906F064-510C-463B-9AEC-A1230361B9BD}" srcOrd="1" destOrd="0" presId="urn:microsoft.com/office/officeart/2005/8/layout/chevron2"/>
    <dgm:cxn modelId="{479CACC4-DC19-4623-8766-ACAC74DA2730}" type="presParOf" srcId="{0CFEEAB5-ECB6-44AB-B1E3-84B7DE5A6058}" destId="{E2645D9C-136B-4A94-A4D1-ACB916F70087}" srcOrd="2" destOrd="0" presId="urn:microsoft.com/office/officeart/2005/8/layout/chevron2"/>
    <dgm:cxn modelId="{00C9AF50-C684-4E7E-96A9-549CC8EACFEF}" type="presParOf" srcId="{E2645D9C-136B-4A94-A4D1-ACB916F70087}" destId="{D357672E-F8C0-4E43-8673-AE0F94DBACC7}" srcOrd="0" destOrd="0" presId="urn:microsoft.com/office/officeart/2005/8/layout/chevron2"/>
    <dgm:cxn modelId="{F7241896-0081-47E7-B2B6-6F956EBC3AF5}" type="presParOf" srcId="{E2645D9C-136B-4A94-A4D1-ACB916F70087}" destId="{B0CE1D7B-490D-458F-B2DB-96FCA8170125}" srcOrd="1" destOrd="0" presId="urn:microsoft.com/office/officeart/2005/8/layout/chevron2"/>
    <dgm:cxn modelId="{12CF8F83-D8E7-4D87-B25D-91B0850F2ED6}" type="presParOf" srcId="{0CFEEAB5-ECB6-44AB-B1E3-84B7DE5A6058}" destId="{5566955D-79E9-49C4-AE4F-73E36076B72A}" srcOrd="3" destOrd="0" presId="urn:microsoft.com/office/officeart/2005/8/layout/chevron2"/>
    <dgm:cxn modelId="{AC1EC4B8-C432-4C9F-8AB9-213441F3179F}" type="presParOf" srcId="{0CFEEAB5-ECB6-44AB-B1E3-84B7DE5A6058}" destId="{C80CCCA7-4EFE-4324-8551-254797610F5D}" srcOrd="4" destOrd="0" presId="urn:microsoft.com/office/officeart/2005/8/layout/chevron2"/>
    <dgm:cxn modelId="{1C9F55BC-99F0-4978-8FCD-D54BC186145D}" type="presParOf" srcId="{C80CCCA7-4EFE-4324-8551-254797610F5D}" destId="{D44DFFF9-749B-42CD-948F-94BFCA8590E2}" srcOrd="0" destOrd="0" presId="urn:microsoft.com/office/officeart/2005/8/layout/chevron2"/>
    <dgm:cxn modelId="{FC9F028F-6E6C-4F26-A389-F1019BD20FF9}" type="presParOf" srcId="{C80CCCA7-4EFE-4324-8551-254797610F5D}" destId="{34175AD3-85F4-4485-800E-744B2ABBE761}" srcOrd="1" destOrd="0" presId="urn:microsoft.com/office/officeart/2005/8/layout/chevron2"/>
    <dgm:cxn modelId="{168E6D6E-5878-4DE6-859F-BB9141559A78}" type="presParOf" srcId="{0CFEEAB5-ECB6-44AB-B1E3-84B7DE5A6058}" destId="{C05F5A93-3CA2-49C9-9EC2-3B75BED31172}" srcOrd="5" destOrd="0" presId="urn:microsoft.com/office/officeart/2005/8/layout/chevron2"/>
    <dgm:cxn modelId="{8DCCACF0-C0A7-4B37-AD0D-10A4D8943902}" type="presParOf" srcId="{0CFEEAB5-ECB6-44AB-B1E3-84B7DE5A6058}" destId="{0D4F20B6-1759-443C-848D-E50EBBC6ED57}" srcOrd="6" destOrd="0" presId="urn:microsoft.com/office/officeart/2005/8/layout/chevron2"/>
    <dgm:cxn modelId="{B49FB113-F2FA-4C64-B42D-4A30A63F6DBC}" type="presParOf" srcId="{0D4F20B6-1759-443C-848D-E50EBBC6ED57}" destId="{CE456EA0-3442-4511-9897-4FCA2BFE451E}" srcOrd="0" destOrd="0" presId="urn:microsoft.com/office/officeart/2005/8/layout/chevron2"/>
    <dgm:cxn modelId="{24FCEB16-D76C-41F1-9A06-E8CBFEAD0F40}" type="presParOf" srcId="{0D4F20B6-1759-443C-848D-E50EBBC6ED57}" destId="{F3315168-1A62-49BE-9DB8-D82D1ED222FF}" srcOrd="1" destOrd="0" presId="urn:microsoft.com/office/officeart/2005/8/layout/chevron2"/>
    <dgm:cxn modelId="{62D9F544-C014-48D0-971D-EBB8B0F3B738}" type="presParOf" srcId="{0CFEEAB5-ECB6-44AB-B1E3-84B7DE5A6058}" destId="{C5253E55-F3C1-4B4E-8CCE-260E320B1F55}" srcOrd="7" destOrd="0" presId="urn:microsoft.com/office/officeart/2005/8/layout/chevron2"/>
    <dgm:cxn modelId="{670E2AA1-A1F8-45AA-98E9-A10B7EC5F014}" type="presParOf" srcId="{0CFEEAB5-ECB6-44AB-B1E3-84B7DE5A6058}" destId="{40A18A99-CC7C-46AD-B817-6F5E1513E3EE}" srcOrd="8" destOrd="0" presId="urn:microsoft.com/office/officeart/2005/8/layout/chevron2"/>
    <dgm:cxn modelId="{193567BB-F84B-4B4F-AB6A-A3D0EA070D8E}" type="presParOf" srcId="{40A18A99-CC7C-46AD-B817-6F5E1513E3EE}" destId="{8DAAA62F-B003-41CF-8FE8-7A434705F84A}" srcOrd="0" destOrd="0" presId="urn:microsoft.com/office/officeart/2005/8/layout/chevron2"/>
    <dgm:cxn modelId="{A7897775-AA95-4731-90F5-FD638261081D}" type="presParOf" srcId="{40A18A99-CC7C-46AD-B817-6F5E1513E3EE}" destId="{8C561403-DC10-4CF5-9C9A-632658A95F01}" srcOrd="1" destOrd="0" presId="urn:microsoft.com/office/officeart/2005/8/layout/chevron2"/>
    <dgm:cxn modelId="{A7ED20CF-928A-48DB-85B6-6324DFBD481E}" type="presParOf" srcId="{0CFEEAB5-ECB6-44AB-B1E3-84B7DE5A6058}" destId="{94933FA7-703C-4052-A789-7152EBB3E33A}" srcOrd="9" destOrd="0" presId="urn:microsoft.com/office/officeart/2005/8/layout/chevron2"/>
    <dgm:cxn modelId="{5854687E-5FE0-4211-B295-451F50C94557}" type="presParOf" srcId="{0CFEEAB5-ECB6-44AB-B1E3-84B7DE5A6058}" destId="{A4E82043-0F09-438E-9927-37C902E7E17F}" srcOrd="10" destOrd="0" presId="urn:microsoft.com/office/officeart/2005/8/layout/chevron2"/>
    <dgm:cxn modelId="{4990F58C-E58D-4148-B5FD-FF215B685446}" type="presParOf" srcId="{A4E82043-0F09-438E-9927-37C902E7E17F}" destId="{9E763092-38B1-46BB-A16A-C9648135A8BB}" srcOrd="0" destOrd="0" presId="urn:microsoft.com/office/officeart/2005/8/layout/chevron2"/>
    <dgm:cxn modelId="{B1B3AF02-DEC1-4E62-A1B9-6E16BC83D4B7}" type="presParOf" srcId="{A4E82043-0F09-438E-9927-37C902E7E17F}" destId="{2D343FE1-1602-446A-A8CC-9AD11189F455}"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D3696-E6FA-4CCC-8CA7-DEF0CE87D64C}">
      <dsp:nvSpPr>
        <dsp:cNvPr id="0" name=""/>
        <dsp:cNvSpPr/>
      </dsp:nvSpPr>
      <dsp:spPr>
        <a:xfrm rot="5400000">
          <a:off x="-158508" y="158812"/>
          <a:ext cx="1056723" cy="739706"/>
        </a:xfrm>
        <a:prstGeom prst="chevron">
          <a:avLst/>
        </a:prstGeom>
        <a:solidFill>
          <a:srgbClr val="E3442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1994</a:t>
          </a:r>
        </a:p>
      </dsp:txBody>
      <dsp:txXfrm rot="-5400000">
        <a:off x="1" y="370156"/>
        <a:ext cx="739706" cy="317017"/>
      </dsp:txXfrm>
    </dsp:sp>
    <dsp:sp modelId="{0FA3835D-F78E-4660-82A6-5C9C6E2DCD99}">
      <dsp:nvSpPr>
        <dsp:cNvPr id="0" name=""/>
        <dsp:cNvSpPr/>
      </dsp:nvSpPr>
      <dsp:spPr>
        <a:xfrm rot="5400000">
          <a:off x="1473829" y="-733819"/>
          <a:ext cx="686870" cy="2155116"/>
        </a:xfrm>
        <a:prstGeom prst="round2Same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HotDocs Desktop</a:t>
          </a:r>
        </a:p>
      </dsp:txBody>
      <dsp:txXfrm rot="-5400000">
        <a:off x="739706" y="33834"/>
        <a:ext cx="2121586" cy="619810"/>
      </dsp:txXfrm>
    </dsp:sp>
    <dsp:sp modelId="{D357672E-F8C0-4E43-8673-AE0F94DBACC7}">
      <dsp:nvSpPr>
        <dsp:cNvPr id="0" name=""/>
        <dsp:cNvSpPr/>
      </dsp:nvSpPr>
      <dsp:spPr>
        <a:xfrm rot="5400000">
          <a:off x="-158508" y="1052582"/>
          <a:ext cx="1056723" cy="739706"/>
        </a:xfrm>
        <a:prstGeom prst="chevron">
          <a:avLst/>
        </a:prstGeom>
        <a:solidFill>
          <a:srgbClr val="E3442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2001</a:t>
          </a:r>
        </a:p>
      </dsp:txBody>
      <dsp:txXfrm rot="-5400000">
        <a:off x="1" y="1263926"/>
        <a:ext cx="739706" cy="317017"/>
      </dsp:txXfrm>
    </dsp:sp>
    <dsp:sp modelId="{B0CE1D7B-490D-458F-B2DB-96FCA8170125}">
      <dsp:nvSpPr>
        <dsp:cNvPr id="0" name=""/>
        <dsp:cNvSpPr/>
      </dsp:nvSpPr>
      <dsp:spPr>
        <a:xfrm rot="5400000">
          <a:off x="1473829" y="159950"/>
          <a:ext cx="686870" cy="2155116"/>
        </a:xfrm>
        <a:prstGeom prst="round2Same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HotDocs Server (API)</a:t>
          </a:r>
        </a:p>
      </dsp:txBody>
      <dsp:txXfrm rot="-5400000">
        <a:off x="739706" y="927603"/>
        <a:ext cx="2121586" cy="619810"/>
      </dsp:txXfrm>
    </dsp:sp>
    <dsp:sp modelId="{D44DFFF9-749B-42CD-948F-94BFCA8590E2}">
      <dsp:nvSpPr>
        <dsp:cNvPr id="0" name=""/>
        <dsp:cNvSpPr/>
      </dsp:nvSpPr>
      <dsp:spPr>
        <a:xfrm rot="5400000">
          <a:off x="-158508" y="1946352"/>
          <a:ext cx="1056723" cy="739706"/>
        </a:xfrm>
        <a:prstGeom prst="chevron">
          <a:avLst/>
        </a:prstGeom>
        <a:solidFill>
          <a:srgbClr val="E3442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2006</a:t>
          </a:r>
        </a:p>
      </dsp:txBody>
      <dsp:txXfrm rot="-5400000">
        <a:off x="1" y="2157696"/>
        <a:ext cx="739706" cy="317017"/>
      </dsp:txXfrm>
    </dsp:sp>
    <dsp:sp modelId="{34175AD3-85F4-4485-800E-744B2ABBE761}">
      <dsp:nvSpPr>
        <dsp:cNvPr id="0" name=""/>
        <dsp:cNvSpPr/>
      </dsp:nvSpPr>
      <dsp:spPr>
        <a:xfrm rot="5400000">
          <a:off x="1473829" y="1053720"/>
          <a:ext cx="686870" cy="2155116"/>
        </a:xfrm>
        <a:prstGeom prst="round2Same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HotDocs Server (Web API)</a:t>
          </a:r>
        </a:p>
      </dsp:txBody>
      <dsp:txXfrm rot="-5400000">
        <a:off x="739706" y="1821373"/>
        <a:ext cx="2121586" cy="619810"/>
      </dsp:txXfrm>
    </dsp:sp>
    <dsp:sp modelId="{CE456EA0-3442-4511-9897-4FCA2BFE451E}">
      <dsp:nvSpPr>
        <dsp:cNvPr id="0" name=""/>
        <dsp:cNvSpPr/>
      </dsp:nvSpPr>
      <dsp:spPr>
        <a:xfrm rot="5400000">
          <a:off x="-158508" y="2840122"/>
          <a:ext cx="1056723" cy="739706"/>
        </a:xfrm>
        <a:prstGeom prst="chevron">
          <a:avLst/>
        </a:prstGeom>
        <a:solidFill>
          <a:srgbClr val="E3442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2012</a:t>
          </a:r>
        </a:p>
      </dsp:txBody>
      <dsp:txXfrm rot="-5400000">
        <a:off x="1" y="3051466"/>
        <a:ext cx="739706" cy="317017"/>
      </dsp:txXfrm>
    </dsp:sp>
    <dsp:sp modelId="{F3315168-1A62-49BE-9DB8-D82D1ED222FF}">
      <dsp:nvSpPr>
        <dsp:cNvPr id="0" name=""/>
        <dsp:cNvSpPr/>
      </dsp:nvSpPr>
      <dsp:spPr>
        <a:xfrm rot="5400000">
          <a:off x="1473829" y="1947490"/>
          <a:ext cx="686870" cy="2155116"/>
        </a:xfrm>
        <a:prstGeom prst="round2Same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Cloud Services (Cloud API)</a:t>
          </a:r>
        </a:p>
      </dsp:txBody>
      <dsp:txXfrm rot="-5400000">
        <a:off x="739706" y="2715143"/>
        <a:ext cx="2121586" cy="619810"/>
      </dsp:txXfrm>
    </dsp:sp>
    <dsp:sp modelId="{8DAAA62F-B003-41CF-8FE8-7A434705F84A}">
      <dsp:nvSpPr>
        <dsp:cNvPr id="0" name=""/>
        <dsp:cNvSpPr/>
      </dsp:nvSpPr>
      <dsp:spPr>
        <a:xfrm rot="5400000">
          <a:off x="-158508" y="3733892"/>
          <a:ext cx="1056723" cy="739706"/>
        </a:xfrm>
        <a:prstGeom prst="chevron">
          <a:avLst/>
        </a:prstGeom>
        <a:solidFill>
          <a:srgbClr val="E3442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2013</a:t>
          </a:r>
        </a:p>
      </dsp:txBody>
      <dsp:txXfrm rot="-5400000">
        <a:off x="1" y="3945236"/>
        <a:ext cx="739706" cy="317017"/>
      </dsp:txXfrm>
    </dsp:sp>
    <dsp:sp modelId="{8C561403-DC10-4CF5-9C9A-632658A95F01}">
      <dsp:nvSpPr>
        <dsp:cNvPr id="0" name=""/>
        <dsp:cNvSpPr/>
      </dsp:nvSpPr>
      <dsp:spPr>
        <a:xfrm rot="5400000">
          <a:off x="1473829" y="2841260"/>
          <a:ext cx="686870" cy="2155116"/>
        </a:xfrm>
        <a:prstGeom prst="round2Same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Document Services</a:t>
          </a:r>
        </a:p>
        <a:p>
          <a:pPr marL="114300" lvl="1" indent="-114300" algn="l" defTabSz="533400">
            <a:lnSpc>
              <a:spcPct val="90000"/>
            </a:lnSpc>
            <a:spcBef>
              <a:spcPct val="0"/>
            </a:spcBef>
            <a:spcAft>
              <a:spcPct val="15000"/>
            </a:spcAft>
            <a:buChar char="•"/>
          </a:pPr>
          <a:r>
            <a:rPr lang="en-GB" sz="1200" b="1" kern="1200" dirty="0"/>
            <a:t>HotDocs Market</a:t>
          </a:r>
        </a:p>
      </dsp:txBody>
      <dsp:txXfrm rot="-5400000">
        <a:off x="739706" y="3608913"/>
        <a:ext cx="2121586" cy="619810"/>
      </dsp:txXfrm>
    </dsp:sp>
    <dsp:sp modelId="{9E763092-38B1-46BB-A16A-C9648135A8BB}">
      <dsp:nvSpPr>
        <dsp:cNvPr id="0" name=""/>
        <dsp:cNvSpPr/>
      </dsp:nvSpPr>
      <dsp:spPr>
        <a:xfrm rot="5400000">
          <a:off x="-158508" y="4627662"/>
          <a:ext cx="1056723" cy="739706"/>
        </a:xfrm>
        <a:prstGeom prst="chevron">
          <a:avLst/>
        </a:prstGeom>
        <a:solidFill>
          <a:srgbClr val="E3442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2018</a:t>
          </a:r>
        </a:p>
      </dsp:txBody>
      <dsp:txXfrm rot="-5400000">
        <a:off x="1" y="4839006"/>
        <a:ext cx="739706" cy="317017"/>
      </dsp:txXfrm>
    </dsp:sp>
    <dsp:sp modelId="{2D343FE1-1602-446A-A8CC-9AD11189F455}">
      <dsp:nvSpPr>
        <dsp:cNvPr id="0" name=""/>
        <dsp:cNvSpPr/>
      </dsp:nvSpPr>
      <dsp:spPr>
        <a:xfrm rot="5400000">
          <a:off x="1473829" y="3735030"/>
          <a:ext cx="686870" cy="2155116"/>
        </a:xfrm>
        <a:prstGeom prst="round2Same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HotDocs Advance</a:t>
          </a:r>
        </a:p>
        <a:p>
          <a:pPr marL="114300" lvl="1" indent="-114300" algn="l" defTabSz="533400">
            <a:lnSpc>
              <a:spcPct val="90000"/>
            </a:lnSpc>
            <a:spcBef>
              <a:spcPct val="0"/>
            </a:spcBef>
            <a:spcAft>
              <a:spcPct val="15000"/>
            </a:spcAft>
            <a:buChar char="•"/>
          </a:pPr>
          <a:r>
            <a:rPr lang="en-GB" sz="1200" b="1" kern="1200" dirty="0"/>
            <a:t>Extended APIs</a:t>
          </a:r>
        </a:p>
        <a:p>
          <a:pPr marL="114300" lvl="1" indent="-114300" algn="l" defTabSz="533400">
            <a:lnSpc>
              <a:spcPct val="90000"/>
            </a:lnSpc>
            <a:spcBef>
              <a:spcPct val="0"/>
            </a:spcBef>
            <a:spcAft>
              <a:spcPct val="15000"/>
            </a:spcAft>
            <a:buChar char="•"/>
          </a:pPr>
          <a:r>
            <a:rPr lang="en-GB" sz="1200" b="1" kern="1200" dirty="0"/>
            <a:t>Standard Web User Interfaces</a:t>
          </a:r>
        </a:p>
      </dsp:txBody>
      <dsp:txXfrm rot="-5400000">
        <a:off x="739706" y="4502683"/>
        <a:ext cx="2121586" cy="6198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5C8F7-1096-4125-97EE-3D32E64962C6}" type="datetimeFigureOut">
              <a:rPr lang="en-GB" smtClean="0"/>
              <a:t>19/08/2019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949C8-CF5E-4F2A-9EB6-2DACCF92D9C2}" type="slidenum">
              <a:rPr lang="en-GB" smtClean="0"/>
              <a:t>‹#›</a:t>
            </a:fld>
            <a:endParaRPr lang="en-GB"/>
          </a:p>
        </p:txBody>
      </p:sp>
    </p:spTree>
    <p:extLst>
      <p:ext uri="{BB962C8B-B14F-4D97-AF65-F5344CB8AC3E}">
        <p14:creationId xmlns:p14="http://schemas.microsoft.com/office/powerpoint/2010/main" val="85388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7949C8-CF5E-4F2A-9EB6-2DACCF92D9C2}" type="slidenum">
              <a:rPr lang="en-GB" smtClean="0"/>
              <a:t>1</a:t>
            </a:fld>
            <a:endParaRPr lang="en-GB"/>
          </a:p>
        </p:txBody>
      </p:sp>
    </p:spTree>
    <p:extLst>
      <p:ext uri="{BB962C8B-B14F-4D97-AF65-F5344CB8AC3E}">
        <p14:creationId xmlns:p14="http://schemas.microsoft.com/office/powerpoint/2010/main" val="13705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everyone my name is [Account Holders name] I’m the Senior Enterprise Sales Manager at AbacusNext and today I’m joined by [Pre-Sales Persons name], [Pre-Sales Persons first name] is the Technical Pre-Sales Engineer for HotDocs. I’ll take just a few minutes to set the scene a little bit and then hand over to [Pre-Sales Persons first name] for the demo and then at the end we can drill down a little bit on what you are trying to achieve with document automation. </a:t>
            </a:r>
          </a:p>
          <a:p>
            <a:endParaRPr lang="en-GB" dirty="0"/>
          </a:p>
          <a:p>
            <a:r>
              <a:rPr lang="en-GB" dirty="0"/>
              <a:t>Going forward I will be your main point of contact and will be helping provide you with all of the technical and commercial information you require to hopefully make a positive decision about HotDocs.</a:t>
            </a:r>
          </a:p>
          <a:p>
            <a:endParaRPr lang="en-GB" dirty="0"/>
          </a:p>
        </p:txBody>
      </p:sp>
      <p:sp>
        <p:nvSpPr>
          <p:cNvPr id="4" name="Slide Number Placeholder 3"/>
          <p:cNvSpPr>
            <a:spLocks noGrp="1"/>
          </p:cNvSpPr>
          <p:nvPr>
            <p:ph type="sldNum" sz="quarter" idx="5"/>
          </p:nvPr>
        </p:nvSpPr>
        <p:spPr/>
        <p:txBody>
          <a:bodyPr/>
          <a:lstStyle/>
          <a:p>
            <a:fld id="{3B7949C8-CF5E-4F2A-9EB6-2DACCF92D9C2}" type="slidenum">
              <a:rPr lang="en-GB" smtClean="0"/>
              <a:t>2</a:t>
            </a:fld>
            <a:endParaRPr lang="en-GB"/>
          </a:p>
        </p:txBody>
      </p:sp>
    </p:spTree>
    <p:extLst>
      <p:ext uri="{BB962C8B-B14F-4D97-AF65-F5344CB8AC3E}">
        <p14:creationId xmlns:p14="http://schemas.microsoft.com/office/powerpoint/2010/main" val="349894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primary focus of today’s meeting is the demo which we’ll run through in a few minutes but I think it is worthwhile giving you a brief overview and understanding of AbacusNext and the HotDocs product line…</a:t>
            </a:r>
            <a:r>
              <a:rPr lang="en-GB" dirty="0">
                <a:solidFill>
                  <a:srgbClr val="00B050"/>
                </a:solidFill>
                <a:highlight>
                  <a:srgbClr val="FFFF00"/>
                </a:highlight>
              </a:rPr>
              <a:t>&lt;</a:t>
            </a:r>
            <a:r>
              <a:rPr lang="en-GB" b="1" dirty="0">
                <a:solidFill>
                  <a:srgbClr val="00B050"/>
                </a:solidFill>
                <a:highlight>
                  <a:srgbClr val="FFFF00"/>
                </a:highlight>
              </a:rPr>
              <a:t>CLICK</a:t>
            </a:r>
            <a:r>
              <a:rPr lang="en-GB" dirty="0">
                <a:solidFill>
                  <a:srgbClr val="00B050"/>
                </a:solidFill>
                <a:highlight>
                  <a:srgbClr val="FFFF00"/>
                </a:highlight>
              </a:rPr>
              <a:t>&gt;</a:t>
            </a:r>
          </a:p>
          <a:p>
            <a:r>
              <a:rPr lang="en-GB" dirty="0">
                <a:solidFill>
                  <a:srgbClr val="00B050"/>
                </a:solidFill>
                <a:highlight>
                  <a:srgbClr val="FFFF00"/>
                </a:highlight>
              </a:rPr>
              <a:t>HotDocs have been delivering Document Automation for a while, 25 years to be precise. And we have evolved to stay at the forefront of technology and deployment trends.</a:t>
            </a:r>
          </a:p>
          <a:p>
            <a:r>
              <a:rPr lang="en-GB" dirty="0">
                <a:solidFill>
                  <a:srgbClr val="00B050"/>
                </a:solidFill>
                <a:highlight>
                  <a:srgbClr val="FFFF00"/>
                </a:highlight>
              </a:rPr>
              <a:t>&lt;</a:t>
            </a:r>
            <a:r>
              <a:rPr lang="en-GB" b="1" dirty="0">
                <a:solidFill>
                  <a:srgbClr val="00B050"/>
                </a:solidFill>
                <a:highlight>
                  <a:srgbClr val="FFFF00"/>
                </a:highlight>
              </a:rPr>
              <a:t>CLICK</a:t>
            </a:r>
            <a:r>
              <a:rPr lang="en-GB" dirty="0">
                <a:solidFill>
                  <a:srgbClr val="00B050"/>
                </a:solidFill>
                <a:highlight>
                  <a:srgbClr val="FFFF00"/>
                </a:highlight>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HotDocs were acquired in 2017 by AbacusNext, who are backed by </a:t>
            </a:r>
            <a:r>
              <a:rPr lang="en-US" sz="1200" dirty="0">
                <a:solidFill>
                  <a:schemeClr val="bg1">
                    <a:lumMod val="50000"/>
                  </a:schemeClr>
                </a:solidFill>
                <a:latin typeface="Lato"/>
                <a:ea typeface="Montserrat Light" charset="0"/>
                <a:cs typeface="Segoe UI Light" panose="020B0502040204020203" pitchFamily="34" charset="0"/>
              </a:rPr>
              <a:t>Providence private equity ($54bn under management). </a:t>
            </a:r>
            <a:r>
              <a:rPr lang="en-GB" dirty="0"/>
              <a:t>What does it all mean? Basically the acquisition has strengthened and deepened the</a:t>
            </a:r>
            <a:r>
              <a:rPr lang="en-GB" sz="1200" dirty="0">
                <a:solidFill>
                  <a:schemeClr val="bg1">
                    <a:lumMod val="50000"/>
                  </a:schemeClr>
                </a:solidFill>
                <a:latin typeface="Lato"/>
                <a:cs typeface="Segoe UI Light" panose="020B0502040204020203" pitchFamily="34" charset="0"/>
              </a:rPr>
              <a:t> HotDocs resource pool &amp; investment capability.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&lt;</a:t>
            </a:r>
            <a:r>
              <a:rPr lang="en-GB" b="1" dirty="0"/>
              <a:t>CLICK</a:t>
            </a:r>
            <a:r>
              <a:rPr lang="en-GB" dirty="0"/>
              <a:t>&gt;</a:t>
            </a:r>
          </a:p>
          <a:p>
            <a:r>
              <a:rPr lang="en-GB" dirty="0"/>
              <a:t>HotDocs was a pioneer in document creation automation and effectively created the industry over 20 years ago. AbacusNext is now by far the largest supplier of document automation software in the world through the HotDocs product line.</a:t>
            </a:r>
          </a:p>
          <a:p>
            <a:r>
              <a:rPr lang="en-GB" dirty="0"/>
              <a:t>&lt;</a:t>
            </a:r>
            <a:r>
              <a:rPr lang="en-GB" b="1" dirty="0"/>
              <a:t>CLICK</a:t>
            </a:r>
            <a:r>
              <a:rPr lang="en-GB" dirty="0"/>
              <a:t>&gt;</a:t>
            </a:r>
          </a:p>
          <a:p>
            <a:r>
              <a:rPr lang="en-GB" dirty="0"/>
              <a:t>We’ve done this a few times now with around 1.5M users worldwide and 11,500 organisations utilising HotDocs to overcome their document generation challenges and to improve efficiency and reduce cost, so we do have a good understanding of your world in that sense..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&lt;</a:t>
            </a:r>
            <a:r>
              <a:rPr lang="en-GB" b="1" dirty="0"/>
              <a:t>CLICK</a:t>
            </a:r>
            <a:r>
              <a:rPr lang="en-GB" dirty="0"/>
              <a:t>&gt;</a:t>
            </a:r>
          </a:p>
          <a:p>
            <a:r>
              <a:rPr lang="en-GB" dirty="0"/>
              <a:t>The solution is deployed in over 60 countries and we have offices in the UK/US/Canada as well as working with a network of global partners to service those geographies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&lt;</a:t>
            </a:r>
            <a:r>
              <a:rPr lang="en-GB" b="1" dirty="0"/>
              <a:t>CLICK</a:t>
            </a:r>
            <a:r>
              <a:rPr lang="en-GB" dirty="0"/>
              <a:t>&gt;</a:t>
            </a:r>
          </a:p>
          <a:p>
            <a:r>
              <a:rPr lang="en-GB" dirty="0"/>
              <a:t>The software is proven across multiple sectors with a strong presence in Law and Banking both of which, as far as document creation is concerned have the perfect document automation conditions of a high volume of documents, high complexity in a highly regulated environment. What’s also important to note is that the same technology can be adopted by and applied to small firms, effectively from single users to global corporations the only difference being the infrastructure to scale the adoption of HotDocs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&lt;</a:t>
            </a:r>
            <a:r>
              <a:rPr lang="en-GB" b="1" dirty="0"/>
              <a:t>CLICK</a:t>
            </a:r>
            <a:r>
              <a:rPr lang="en-GB" dirty="0"/>
              <a:t>&gt;</a:t>
            </a:r>
          </a:p>
        </p:txBody>
      </p:sp>
      <p:sp>
        <p:nvSpPr>
          <p:cNvPr id="4" name="Slide Number Placeholder 3"/>
          <p:cNvSpPr>
            <a:spLocks noGrp="1"/>
          </p:cNvSpPr>
          <p:nvPr>
            <p:ph type="sldNum" sz="quarter" idx="5"/>
          </p:nvPr>
        </p:nvSpPr>
        <p:spPr/>
        <p:txBody>
          <a:bodyPr/>
          <a:lstStyle/>
          <a:p>
            <a:fld id="{3B7949C8-CF5E-4F2A-9EB6-2DACCF92D9C2}" type="slidenum">
              <a:rPr lang="en-GB" smtClean="0"/>
              <a:t>3</a:t>
            </a:fld>
            <a:endParaRPr lang="en-GB"/>
          </a:p>
        </p:txBody>
      </p:sp>
    </p:spTree>
    <p:extLst>
      <p:ext uri="{BB962C8B-B14F-4D97-AF65-F5344CB8AC3E}">
        <p14:creationId xmlns:p14="http://schemas.microsoft.com/office/powerpoint/2010/main" val="417547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you an overview of the verticals we service and some of the key customers within those.</a:t>
            </a:r>
          </a:p>
          <a:p>
            <a:endParaRPr lang="en-GB" dirty="0"/>
          </a:p>
          <a:p>
            <a:r>
              <a:rPr lang="en-GB" dirty="0"/>
              <a:t>RBS is one of our main customers and they have a highly integrated solution which lies at the core of their lending platforms, so when anyone applies for lending whether it be through their customer lending application platform or if you are in a branch talking to a relationship manager if you apply for lending you with be completing a HotDocs questionnaire! Thousands of users across the organisation creating millions of lending documents all powered through HotDocs.</a:t>
            </a:r>
          </a:p>
          <a:p>
            <a:endParaRPr lang="en-GB" dirty="0"/>
          </a:p>
          <a:p>
            <a:r>
              <a:rPr lang="en-GB" dirty="0"/>
              <a:t>The key here is to demonstrate that there is not just a focus on Legal and Financial Services – the software is content agnostic, it doesn’t care about the specific content and can solve business challenges across many sectors. We help all these clients solve some pretty complex and high volume challenges with document automation.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&lt;</a:t>
            </a:r>
            <a:r>
              <a:rPr lang="en-GB" b="1" dirty="0"/>
              <a:t>CLICK</a:t>
            </a:r>
            <a:r>
              <a:rPr lang="en-GB" dirty="0"/>
              <a:t>&gt;</a:t>
            </a:r>
          </a:p>
          <a:p>
            <a:r>
              <a:rPr lang="en-GB" dirty="0"/>
              <a:t> </a:t>
            </a:r>
          </a:p>
          <a:p>
            <a:endParaRPr lang="en-GB" dirty="0"/>
          </a:p>
        </p:txBody>
      </p:sp>
      <p:sp>
        <p:nvSpPr>
          <p:cNvPr id="4" name="Slide Number Placeholder 3"/>
          <p:cNvSpPr>
            <a:spLocks noGrp="1"/>
          </p:cNvSpPr>
          <p:nvPr>
            <p:ph type="sldNum" sz="quarter" idx="5"/>
          </p:nvPr>
        </p:nvSpPr>
        <p:spPr/>
        <p:txBody>
          <a:bodyPr/>
          <a:lstStyle/>
          <a:p>
            <a:fld id="{3B7949C8-CF5E-4F2A-9EB6-2DACCF92D9C2}" type="slidenum">
              <a:rPr lang="en-GB" smtClean="0"/>
              <a:t>4</a:t>
            </a:fld>
            <a:endParaRPr lang="en-GB"/>
          </a:p>
        </p:txBody>
      </p:sp>
    </p:spTree>
    <p:extLst>
      <p:ext uri="{BB962C8B-B14F-4D97-AF65-F5344CB8AC3E}">
        <p14:creationId xmlns:p14="http://schemas.microsoft.com/office/powerpoint/2010/main" val="33973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For any </a:t>
            </a:r>
            <a:r>
              <a:rPr lang="en-US" sz="1600" kern="1200" dirty="0" err="1">
                <a:solidFill>
                  <a:schemeClr val="tx1"/>
                </a:solidFill>
                <a:effectLst/>
                <a:latin typeface="+mn-lt"/>
                <a:ea typeface="+mn-ea"/>
                <a:cs typeface="+mn-cs"/>
              </a:rPr>
              <a:t>organisation</a:t>
            </a:r>
            <a:r>
              <a:rPr lang="en-US" sz="1600" kern="1200" dirty="0">
                <a:solidFill>
                  <a:schemeClr val="tx1"/>
                </a:solidFill>
                <a:effectLst/>
                <a:latin typeface="+mn-lt"/>
                <a:ea typeface="+mn-ea"/>
                <a:cs typeface="+mn-cs"/>
              </a:rPr>
              <a:t> that needs to produce repeated documents as part of their business process, for example contracts, agreements, letters, etc., HotDocs provides a solution that can ,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&lt;</a:t>
            </a:r>
            <a:r>
              <a:rPr lang="en-GB" sz="1600" b="1" dirty="0"/>
              <a:t>CLICK</a:t>
            </a:r>
            <a:r>
              <a:rPr lang="en-US" sz="1600" kern="1200" dirty="0">
                <a:solidFill>
                  <a:schemeClr val="tx1"/>
                </a:solidFill>
                <a:effectLst/>
                <a:latin typeface="+mn-lt"/>
                <a:ea typeface="+mn-ea"/>
                <a:cs typeface="+mn-cs"/>
              </a:rPr>
              <a:t>&gt; </a:t>
            </a: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kern="1200" dirty="0" err="1">
                <a:solidFill>
                  <a:schemeClr val="tx1"/>
                </a:solidFill>
                <a:effectLst/>
                <a:latin typeface="+mn-lt"/>
                <a:ea typeface="+mn-ea"/>
                <a:cs typeface="+mn-cs"/>
              </a:rPr>
              <a:t>Minimise</a:t>
            </a:r>
            <a:r>
              <a:rPr lang="en-US" sz="1600" kern="1200" dirty="0">
                <a:solidFill>
                  <a:schemeClr val="tx1"/>
                </a:solidFill>
                <a:effectLst/>
                <a:latin typeface="+mn-lt"/>
                <a:ea typeface="+mn-ea"/>
                <a:cs typeface="+mn-cs"/>
              </a:rPr>
              <a:t> the risks due to user error and common cut and paste approaches to document production. HotDocs provides the ability to ensure the organization is creating documents in line with how the business wants them to be created. This mitigates the risk of issuing documents which are inaccurate and expose the company commercially.</a:t>
            </a: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kern="1200" dirty="0">
                <a:solidFill>
                  <a:schemeClr val="tx1"/>
                </a:solidFill>
                <a:effectLst/>
                <a:latin typeface="+mn-lt"/>
                <a:ea typeface="+mn-ea"/>
                <a:cs typeface="+mn-cs"/>
              </a:rPr>
              <a:t>&lt;</a:t>
            </a:r>
            <a:r>
              <a:rPr lang="en-GB" sz="1600" b="1" dirty="0"/>
              <a:t>CLICK</a:t>
            </a:r>
            <a:r>
              <a:rPr lang="en-US" sz="1600" kern="1200" dirty="0">
                <a:solidFill>
                  <a:schemeClr val="tx1"/>
                </a:solidFill>
                <a:effectLst/>
                <a:latin typeface="+mn-lt"/>
                <a:ea typeface="+mn-ea"/>
                <a:cs typeface="+mn-cs"/>
              </a:rPr>
              <a:t>&gt;</a:t>
            </a: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kern="1200" dirty="0">
                <a:solidFill>
                  <a:schemeClr val="tx1"/>
                </a:solidFill>
                <a:effectLst/>
                <a:latin typeface="+mn-lt"/>
                <a:ea typeface="+mn-ea"/>
                <a:cs typeface="+mn-cs"/>
              </a:rPr>
              <a:t>At the same time, your users will expend less effort sourcing the most appropriate document to re-use, ensuring compliance with internal standards by providing control over the format of your documents making sure that headers, footers, branding, fonts, house styles etc. are all unified. </a:t>
            </a: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kern="1200" dirty="0">
                <a:solidFill>
                  <a:schemeClr val="tx1"/>
                </a:solidFill>
                <a:effectLst/>
                <a:latin typeface="+mn-lt"/>
                <a:ea typeface="+mn-ea"/>
                <a:cs typeface="+mn-cs"/>
              </a:rPr>
              <a:t>&lt;</a:t>
            </a:r>
            <a:r>
              <a:rPr lang="en-US" sz="1600" b="1" kern="1200" dirty="0">
                <a:solidFill>
                  <a:schemeClr val="tx1"/>
                </a:solidFill>
                <a:effectLst/>
                <a:latin typeface="+mn-lt"/>
                <a:ea typeface="+mn-ea"/>
                <a:cs typeface="+mn-cs"/>
              </a:rPr>
              <a:t>CLICK</a:t>
            </a:r>
            <a:r>
              <a:rPr lang="en-US" sz="1600" b="0" kern="1200" dirty="0">
                <a:solidFill>
                  <a:schemeClr val="tx1"/>
                </a:solidFill>
                <a:effectLst/>
                <a:latin typeface="+mn-lt"/>
                <a:ea typeface="+mn-ea"/>
                <a:cs typeface="+mn-cs"/>
              </a:rPr>
              <a:t>&gt;</a:t>
            </a: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b="0" kern="1200" dirty="0">
                <a:solidFill>
                  <a:schemeClr val="tx1"/>
                </a:solidFill>
                <a:effectLst/>
                <a:latin typeface="+mn-lt"/>
                <a:ea typeface="+mn-ea"/>
                <a:cs typeface="+mn-cs"/>
              </a:rPr>
              <a:t>More important than a consistent look and feel is the </a:t>
            </a:r>
            <a:r>
              <a:rPr lang="en-US" sz="1600" b="1" kern="1200" dirty="0">
                <a:solidFill>
                  <a:schemeClr val="tx1"/>
                </a:solidFill>
                <a:effectLst/>
                <a:latin typeface="+mn-lt"/>
                <a:ea typeface="+mn-ea"/>
                <a:cs typeface="+mn-cs"/>
              </a:rPr>
              <a:t>content.</a:t>
            </a:r>
            <a:r>
              <a:rPr lang="en-US" sz="1600" b="0" kern="1200" dirty="0">
                <a:solidFill>
                  <a:schemeClr val="tx1"/>
                </a:solidFill>
                <a:effectLst/>
                <a:latin typeface="+mn-lt"/>
                <a:ea typeface="+mn-ea"/>
                <a:cs typeface="+mn-cs"/>
              </a:rPr>
              <a:t> HotDocs templates provide capabilities for reusing the same content, transforming the content for data standards, forcing Gender Pronouns, calculating variables based on other values. We can pull in content from Auxiliary Templates based on the answers to simple questions or complex calculations. Eradicating errors caused by exclusion or inclusion of content. Only asking the questions that are relevant in an intuitive interview interface.</a:t>
            </a:r>
            <a:endParaRPr lang="en-US" sz="16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kern="1200" dirty="0">
                <a:solidFill>
                  <a:schemeClr val="tx1"/>
                </a:solidFill>
                <a:effectLst/>
                <a:latin typeface="+mn-lt"/>
                <a:ea typeface="+mn-ea"/>
                <a:cs typeface="+mn-cs"/>
              </a:rPr>
              <a:t>&lt;</a:t>
            </a:r>
            <a:r>
              <a:rPr lang="en-GB" sz="1600" b="1" dirty="0"/>
              <a:t>CLICK</a:t>
            </a:r>
            <a:r>
              <a:rPr lang="en-US" sz="1600" kern="1200" dirty="0">
                <a:solidFill>
                  <a:schemeClr val="tx1"/>
                </a:solidFill>
                <a:effectLst/>
                <a:latin typeface="+mn-lt"/>
                <a:ea typeface="+mn-ea"/>
                <a:cs typeface="+mn-cs"/>
              </a:rPr>
              <a:t>&gt;</a:t>
            </a:r>
          </a:p>
          <a:p>
            <a:pPr marL="0" indent="0" rtl="0" fontAlgn="ctr">
              <a:buFont typeface="+mj-lt"/>
              <a:buNone/>
            </a:pPr>
            <a:r>
              <a:rPr lang="en-US" sz="1600" kern="1200" dirty="0">
                <a:solidFill>
                  <a:schemeClr val="tx1"/>
                </a:solidFill>
                <a:effectLst/>
                <a:latin typeface="+mn-lt"/>
                <a:ea typeface="+mn-ea"/>
                <a:cs typeface="+mn-cs"/>
              </a:rPr>
              <a:t>And of course one of the biggest benefits is efficiency! Obviously it depends on the complexity, size and content and how your current procedure for producing documents operates, but for the common approach of copying/pasting and manipulating already constructed documents to produce new copies, you should see a reduction in time taken of approx. 80%</a:t>
            </a:r>
          </a:p>
          <a:p>
            <a:pPr marL="0" indent="0" rtl="0" fontAlgn="ctr">
              <a:buFont typeface="+mj-lt"/>
              <a:buNone/>
            </a:pPr>
            <a:r>
              <a:rPr lang="en-US" sz="1600" kern="1200" dirty="0">
                <a:solidFill>
                  <a:schemeClr val="tx1"/>
                </a:solidFill>
                <a:effectLst/>
                <a:latin typeface="+mn-lt"/>
                <a:ea typeface="+mn-ea"/>
                <a:cs typeface="+mn-cs"/>
              </a:rPr>
              <a:t>One of our large customers ran a verification of the efficiencies gained and they found that when they ran their normal document creation process on one of their main documents, it took an average of just over 3 hours with an average of 6 mistakes and then repeated the exercise with a HotDocs Template which took an average of 15 mins with 0 errors</a:t>
            </a:r>
          </a:p>
        </p:txBody>
      </p:sp>
      <p:sp>
        <p:nvSpPr>
          <p:cNvPr id="4" name="Slide Number Placeholder 3"/>
          <p:cNvSpPr>
            <a:spLocks noGrp="1"/>
          </p:cNvSpPr>
          <p:nvPr>
            <p:ph type="sldNum" sz="quarter" idx="5"/>
          </p:nvPr>
        </p:nvSpPr>
        <p:spPr/>
        <p:txBody>
          <a:bodyPr/>
          <a:lstStyle/>
          <a:p>
            <a:fld id="{3B7949C8-CF5E-4F2A-9EB6-2DACCF92D9C2}" type="slidenum">
              <a:rPr lang="en-GB" smtClean="0"/>
              <a:t>5</a:t>
            </a:fld>
            <a:endParaRPr lang="en-GB"/>
          </a:p>
        </p:txBody>
      </p:sp>
    </p:spTree>
    <p:extLst>
      <p:ext uri="{BB962C8B-B14F-4D97-AF65-F5344CB8AC3E}">
        <p14:creationId xmlns:p14="http://schemas.microsoft.com/office/powerpoint/2010/main" val="399306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parts to using HotDocs, </a:t>
            </a:r>
            <a:r>
              <a:rPr lang="en-US" b="1" dirty="0"/>
              <a:t>Template creation</a:t>
            </a:r>
            <a:r>
              <a:rPr lang="en-US" dirty="0"/>
              <a:t> and then the use of those templates by end-users to </a:t>
            </a:r>
            <a:r>
              <a:rPr lang="en-US" b="1" dirty="0"/>
              <a:t>Create Documents</a:t>
            </a:r>
            <a:r>
              <a:rPr lang="en-US" dirty="0"/>
              <a:t>.</a:t>
            </a:r>
          </a:p>
          <a:p>
            <a:endParaRPr lang="en-US" dirty="0"/>
          </a:p>
          <a:p>
            <a:r>
              <a:rPr lang="en-US" dirty="0"/>
              <a:t>&lt;</a:t>
            </a:r>
            <a:r>
              <a:rPr lang="en-GB" b="1" dirty="0"/>
              <a:t>CLICK</a:t>
            </a:r>
            <a:r>
              <a:rPr lang="en-US" dirty="0"/>
              <a:t>&gt;</a:t>
            </a:r>
          </a:p>
          <a:p>
            <a:pPr marL="228600" indent="-228600">
              <a:buAutoNum type="arabicPeriod"/>
            </a:pPr>
            <a:r>
              <a:rPr lang="en-US" dirty="0"/>
              <a:t>Template Creation is carried out using a desktop application called HotDocs Author.  This is typically carried out by a small group of users in the organization who are familiar with the structure of the &lt;</a:t>
            </a:r>
            <a:r>
              <a:rPr lang="en-GB" b="1" dirty="0"/>
              <a:t>CLICK</a:t>
            </a:r>
            <a:r>
              <a:rPr lang="en-US" dirty="0"/>
              <a:t>&gt; documents that are to be turned into templates, so Author only needs installed on those users’ PC’s. &lt;</a:t>
            </a:r>
            <a:r>
              <a:rPr lang="en-GB" b="1" dirty="0"/>
              <a:t>CLICK</a:t>
            </a:r>
            <a:r>
              <a:rPr lang="en-US" dirty="0"/>
              <a:t>&gt; The Author application is tightly integrated to Microsoft Word and allows template authors to take existing Word documents and easily turn them into HotDocs templates, replacing all the variable parts of the document with HotDocs components,</a:t>
            </a:r>
            <a:r>
              <a:rPr kumimoji="0" lang="en-US" sz="1200" b="0" i="0" u="none" strike="noStrike" kern="1200" cap="none" spc="0" normalizeH="0" baseline="0" noProof="0" dirty="0">
                <a:ln>
                  <a:noFill/>
                </a:ln>
                <a:solidFill>
                  <a:prstClr val="black"/>
                </a:solidFill>
                <a:effectLst/>
                <a:uLnTx/>
                <a:uFillTx/>
                <a:latin typeface="+mn-lt"/>
                <a:ea typeface="+mn-ea"/>
                <a:cs typeface="+mn-cs"/>
              </a:rPr>
              <a:t> &lt;</a:t>
            </a:r>
            <a:r>
              <a:rPr lang="en-GB" b="1" dirty="0"/>
              <a:t>CLICK</a:t>
            </a:r>
            <a:r>
              <a:rPr kumimoji="0" lang="en-US" sz="1200" b="0" i="0" u="none" strike="noStrike" kern="1200" cap="none" spc="0" normalizeH="0" baseline="0" noProof="0" dirty="0">
                <a:ln>
                  <a:noFill/>
                </a:ln>
                <a:solidFill>
                  <a:prstClr val="black"/>
                </a:solidFill>
                <a:effectLst/>
                <a:uLnTx/>
                <a:uFillTx/>
                <a:latin typeface="+mn-lt"/>
                <a:ea typeface="+mn-ea"/>
                <a:cs typeface="+mn-cs"/>
              </a:rPr>
              <a:t>&gt; </a:t>
            </a:r>
            <a:r>
              <a:rPr lang="en-US" dirty="0"/>
              <a:t> and building in business logic to control inclusions and exclusions and other aspects of the document content.</a:t>
            </a:r>
          </a:p>
          <a:p>
            <a:pPr marL="228600" indent="-228600">
              <a:buAutoNum type="arabicPeriod"/>
            </a:pP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lang="en-GB" b="1" dirty="0"/>
              <a:t>CLICK</a:t>
            </a:r>
            <a:r>
              <a:rPr kumimoji="0" lang="en-US" sz="1200" b="0" i="0" u="none" strike="noStrike" kern="1200" cap="none" spc="0" normalizeH="0" baseline="0" noProof="0" dirty="0">
                <a:ln>
                  <a:noFill/>
                </a:ln>
                <a:solidFill>
                  <a:prstClr val="black"/>
                </a:solidFill>
                <a:effectLst/>
                <a:uLnTx/>
                <a:uFillTx/>
                <a:latin typeface="+mn-lt"/>
                <a:ea typeface="+mn-ea"/>
                <a:cs typeface="+mn-cs"/>
              </a:rPr>
              <a:t>&gt; </a:t>
            </a:r>
            <a:r>
              <a:rPr lang="en-US" dirty="0"/>
              <a:t>Once an author has created a template they then upload it to the HotDocs Advance server.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lang="en-GB" b="1" dirty="0"/>
              <a:t>CLICK</a:t>
            </a:r>
            <a:r>
              <a:rPr kumimoji="0" lang="en-US" sz="1200" b="0" i="0" u="none" strike="noStrike" kern="1200" cap="none" spc="0" normalizeH="0" baseline="0" noProof="0" dirty="0">
                <a:ln>
                  <a:noFill/>
                </a:ln>
                <a:solidFill>
                  <a:prstClr val="black"/>
                </a:solidFill>
                <a:effectLst/>
                <a:uLnTx/>
                <a:uFillTx/>
                <a:latin typeface="+mn-lt"/>
                <a:ea typeface="+mn-ea"/>
                <a:cs typeface="+mn-cs"/>
              </a:rPr>
              <a:t>&gt; </a:t>
            </a:r>
            <a:r>
              <a:rPr lang="en-US" dirty="0"/>
              <a:t>End-users can then use the HotDocs Advance user interface to create new documents from these templates. As this user interface is browser based it can be accessed from laptops, tablets, smartphones, etc. The template presents what we call an “Interview” to the user which prompts them to enter answers for all of the variables contained within the template.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lang="en-GB" b="1" dirty="0"/>
              <a:t>CLICK</a:t>
            </a:r>
            <a:r>
              <a:rPr kumimoji="0" lang="en-US" sz="1200" b="0" i="0" u="none" strike="noStrike" kern="1200" cap="none" spc="0" normalizeH="0" baseline="0" noProof="0" dirty="0">
                <a:ln>
                  <a:noFill/>
                </a:ln>
                <a:solidFill>
                  <a:prstClr val="black"/>
                </a:solidFill>
                <a:effectLst/>
                <a:uLnTx/>
                <a:uFillTx/>
                <a:latin typeface="+mn-lt"/>
                <a:ea typeface="+mn-ea"/>
                <a:cs typeface="+mn-cs"/>
              </a:rPr>
              <a:t>&gt; </a:t>
            </a:r>
            <a:r>
              <a:rPr lang="en-US" dirty="0"/>
              <a:t>These answers are then passed to the back-end HotDocs engine to assemble the completed document (or documents).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lang="en-GB" b="1" dirty="0"/>
              <a:t>CLICK</a:t>
            </a:r>
            <a:r>
              <a:rPr kumimoji="0" lang="en-US" sz="1200" b="0" i="0" u="none" strike="noStrike" kern="1200" cap="none" spc="0" normalizeH="0" baseline="0" noProof="0" dirty="0">
                <a:ln>
                  <a:noFill/>
                </a:ln>
                <a:solidFill>
                  <a:prstClr val="black"/>
                </a:solidFill>
                <a:effectLst/>
                <a:uLnTx/>
                <a:uFillTx/>
                <a:latin typeface="+mn-lt"/>
                <a:ea typeface="+mn-ea"/>
                <a:cs typeface="+mn-cs"/>
              </a:rPr>
              <a:t>&gt; T</a:t>
            </a:r>
            <a:r>
              <a:rPr lang="en-US" dirty="0"/>
              <a:t>he answers provided by the user are also stored alongside the finished document in what we call a Work Item, and we’ll see in our demo how this can be used to gain efficiencies in creating new or updated documents. </a:t>
            </a:r>
          </a:p>
          <a:p>
            <a:pPr marL="0" indent="0">
              <a:buNone/>
            </a:pPr>
            <a:endParaRPr lang="en-US" dirty="0"/>
          </a:p>
          <a:p>
            <a:pPr marL="0" indent="0">
              <a:buNone/>
            </a:pPr>
            <a:r>
              <a:rPr lang="en-US" dirty="0"/>
              <a:t>So in this way document generation becomes a very quick and controlled process, allowing users to produce documents much more efficiently and with much lower risk of costly mistakes.</a:t>
            </a:r>
            <a:endParaRPr lang="en-GB" dirty="0"/>
          </a:p>
          <a:p>
            <a:endParaRPr lang="en-GB" dirty="0"/>
          </a:p>
        </p:txBody>
      </p:sp>
      <p:sp>
        <p:nvSpPr>
          <p:cNvPr id="4" name="Slide Number Placeholder 3"/>
          <p:cNvSpPr>
            <a:spLocks noGrp="1"/>
          </p:cNvSpPr>
          <p:nvPr>
            <p:ph type="sldNum" sz="quarter" idx="5"/>
          </p:nvPr>
        </p:nvSpPr>
        <p:spPr/>
        <p:txBody>
          <a:bodyPr/>
          <a:lstStyle/>
          <a:p>
            <a:fld id="{3B7949C8-CF5E-4F2A-9EB6-2DACCF92D9C2}" type="slidenum">
              <a:rPr lang="en-GB" smtClean="0"/>
              <a:t>6</a:t>
            </a:fld>
            <a:endParaRPr lang="en-GB"/>
          </a:p>
        </p:txBody>
      </p:sp>
    </p:spTree>
    <p:extLst>
      <p:ext uri="{BB962C8B-B14F-4D97-AF65-F5344CB8AC3E}">
        <p14:creationId xmlns:p14="http://schemas.microsoft.com/office/powerpoint/2010/main" val="179947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Now before we finish I just want to mention that there are actually two means of consuming HotDocs document generation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There’s the Out of the box method, as we’ve just seen,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Or, you can access HotDocs services from your own custom application via the HotDocs APIs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both scenarios Template creation is exactly the same and as we’ve seen uses a desktop tool named HotDocs Author that is strongly integrated with Microsoft Word. This allows non-technical users to easily create templates from your existing documents, without requiring IT or coding level knowledge to create or maintain these.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Templates are then uploaded to the HotDocs Advance server for consumption by end-users.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OUT OF THE BOX end-user access, they use the browser based Advance user interface that we’ve just seen in the demo to create new documents. By running through the user Interview process defined by the templates, the user interactively provides all the necessary data to allow the document to be assembled and then downloads the resulting Word or PDF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any more complex document assembly requirements, for example;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prepopulate the interview automatically with data retrieved from an external data source, 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completely automate document generation using batch processing of data in an external data source rather than have any user interview at all, 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automatically place the completed document into a Document Management System, or pass it to a Workflow tool for user approval, or send it automatically to an eSignature system, 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embed the entire document generation process, including the user Interview within another application or in a Website,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then you will be looking at the next scenario, where you will be using HotDocs as a back-end engine only, and writing a custom application that consumes HotDocs templates and assembly services via our API.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what commonly gets called an Integration Scenario and is, by the fact that a bespoke application needs written, a much more complex project than simply using HotDocs out of the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notice that, as soon as you are looking at using a custom application, users are no longer using the inbuilt HotDocs user interface. They are using a custom application that accesses HotDocs services. So that application needs to provide a user interface and everything else that goes along with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Now it may be that you have mixed requirements, in that some users’ or departments’ document production needs can be fulfilled via the out of the box functionality of user driven interviews only, whereas others need a more complex scenario requiring a custom application, and in that case you can have a hybrid approach. And in that case we would recommend a phased approach to the delivery. Much of the benefit of HotDocs is achieved through the powerful Template and Interview functions alone. Going further by automating these with the support of a third-party system may help with marginal gains, but don’t let the potentially protracted development of a custom application delay the delivery of the majority of the benefits. So Phase 1 would focus on deployment of Out of the Box HotDocs and getting your templates in place to get some quick wins.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Phase 2 can be delivered almost in parallel, normally slightly staggered to gain project insights and delivery of the templating. A Custom Application can either be delivered by </a:t>
            </a:r>
            <a:r>
              <a:rPr kumimoji="0" lang="en-US" sz="1200" b="1" i="0" u="none" strike="noStrike" kern="1200" cap="none" spc="0" normalizeH="0" baseline="0" noProof="0" dirty="0">
                <a:ln>
                  <a:noFill/>
                </a:ln>
                <a:solidFill>
                  <a:prstClr val="black"/>
                </a:solidFill>
                <a:effectLst/>
                <a:uLnTx/>
                <a:uFillTx/>
                <a:latin typeface="+mn-lt"/>
                <a:ea typeface="+mn-ea"/>
                <a:cs typeface="+mn-cs"/>
              </a:rPr>
              <a:t>ourselves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your</a:t>
            </a:r>
            <a:r>
              <a:rPr kumimoji="0" lang="en-US" sz="1200" b="0" i="0" u="none" strike="noStrike" kern="1200" cap="none" spc="0" normalizeH="0" baseline="0" noProof="0" dirty="0">
                <a:ln>
                  <a:noFill/>
                </a:ln>
                <a:solidFill>
                  <a:prstClr val="black"/>
                </a:solidFill>
                <a:effectLst/>
                <a:uLnTx/>
                <a:uFillTx/>
                <a:latin typeface="+mn-lt"/>
                <a:ea typeface="+mn-ea"/>
                <a:cs typeface="+mn-cs"/>
              </a:rPr>
              <a:t> team of developers or by a </a:t>
            </a:r>
            <a:r>
              <a:rPr kumimoji="0" lang="en-US" sz="1200" b="1" i="0" u="none" strike="noStrike" kern="1200" cap="none" spc="0" normalizeH="0" baseline="0" noProof="0" dirty="0">
                <a:ln>
                  <a:noFill/>
                </a:ln>
                <a:solidFill>
                  <a:prstClr val="black"/>
                </a:solidFill>
                <a:effectLst/>
                <a:uLnTx/>
                <a:uFillTx/>
                <a:latin typeface="+mn-lt"/>
                <a:ea typeface="+mn-ea"/>
                <a:cs typeface="+mn-cs"/>
              </a:rPr>
              <a:t>third</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party</a:t>
            </a:r>
            <a:r>
              <a:rPr kumimoji="0" lang="en-US" sz="1200" b="0" i="0" u="none" strike="noStrike" kern="1200" cap="none" spc="0" normalizeH="0" baseline="0" noProof="0" dirty="0">
                <a:ln>
                  <a:noFill/>
                </a:ln>
                <a:solidFill>
                  <a:prstClr val="black"/>
                </a:solidFill>
                <a:effectLst/>
                <a:uLnTx/>
                <a:uFillTx/>
                <a:latin typeface="+mn-lt"/>
                <a:ea typeface="+mn-ea"/>
                <a:cs typeface="+mn-cs"/>
              </a:rPr>
              <a:t>. We will deliver API training to your team or a third-party if that is the route you prefer.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finally I’d also point out that our product plans are that the out of the box HotDocs system shall start to have more extensibility, allowing your users to use the standard user interface in conjunction with </a:t>
            </a:r>
            <a:r>
              <a:rPr kumimoji="0" lang="en-US" sz="1200" b="1" i="0" u="none" strike="noStrike" kern="1200" cap="none" spc="0" normalizeH="0" baseline="0" noProof="0" dirty="0">
                <a:ln>
                  <a:noFill/>
                </a:ln>
                <a:solidFill>
                  <a:prstClr val="black"/>
                </a:solidFill>
                <a:effectLst/>
                <a:uLnTx/>
                <a:uFillTx/>
                <a:latin typeface="+mn-lt"/>
                <a:ea typeface="+mn-ea"/>
                <a:cs typeface="+mn-cs"/>
              </a:rPr>
              <a:t>custom applets </a:t>
            </a:r>
            <a:r>
              <a:rPr kumimoji="0" lang="en-US" sz="1200" b="0" i="0" u="none" strike="noStrike" kern="1200" cap="none" spc="0" normalizeH="0" baseline="0" noProof="0" dirty="0">
                <a:ln>
                  <a:noFill/>
                </a:ln>
                <a:solidFill>
                  <a:prstClr val="black"/>
                </a:solidFill>
                <a:effectLst/>
                <a:uLnTx/>
                <a:uFillTx/>
                <a:latin typeface="+mn-lt"/>
                <a:ea typeface="+mn-ea"/>
                <a:cs typeface="+mn-cs"/>
              </a:rPr>
              <a:t>for aspects like data input from 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party systems, or document output to </a:t>
            </a:r>
            <a:r>
              <a:rPr kumimoji="0" lang="en-US" sz="1200" b="1" i="0" u="none" strike="noStrike" kern="1200" cap="none" spc="0" normalizeH="0" baseline="0" noProof="0" dirty="0">
                <a:ln>
                  <a:noFill/>
                </a:ln>
                <a:solidFill>
                  <a:prstClr val="black"/>
                </a:solidFill>
                <a:effectLst/>
                <a:uLnTx/>
                <a:uFillTx/>
                <a:latin typeface="+mn-lt"/>
                <a:ea typeface="+mn-ea"/>
                <a:cs typeface="+mn-cs"/>
              </a:rPr>
              <a:t>DMS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workflow</a:t>
            </a:r>
            <a:r>
              <a:rPr kumimoji="0" lang="en-US" sz="1200" b="0" i="0" u="none" strike="noStrike" kern="1200" cap="none" spc="0" normalizeH="0" baseline="0" noProof="0" dirty="0">
                <a:ln>
                  <a:noFill/>
                </a:ln>
                <a:solidFill>
                  <a:prstClr val="black"/>
                </a:solidFill>
                <a:effectLst/>
                <a:uLnTx/>
                <a:uFillTx/>
                <a:latin typeface="+mn-lt"/>
                <a:ea typeface="+mn-ea"/>
                <a:cs typeface="+mn-cs"/>
              </a:rPr>
              <a:t> or </a:t>
            </a:r>
            <a:r>
              <a:rPr kumimoji="0" lang="en-US" sz="1200" b="1" i="0" u="none" strike="noStrike" kern="1200" cap="none" spc="0" normalizeH="0" baseline="0" noProof="0" dirty="0">
                <a:ln>
                  <a:noFill/>
                </a:ln>
                <a:solidFill>
                  <a:prstClr val="black"/>
                </a:solidFill>
                <a:effectLst/>
                <a:uLnTx/>
                <a:uFillTx/>
                <a:latin typeface="+mn-lt"/>
                <a:ea typeface="+mn-ea"/>
                <a:cs typeface="+mn-cs"/>
              </a:rPr>
              <a:t>eSignature’s</a:t>
            </a:r>
            <a:r>
              <a:rPr kumimoji="0" lang="en-US" sz="1200" b="0" i="0" u="none" strike="noStrike" kern="1200" cap="none" spc="0" normalizeH="0" baseline="0" noProof="0" dirty="0">
                <a:ln>
                  <a:noFill/>
                </a:ln>
                <a:solidFill>
                  <a:prstClr val="black"/>
                </a:solidFill>
                <a:effectLst/>
                <a:uLnTx/>
                <a:uFillTx/>
                <a:latin typeface="+mn-lt"/>
                <a:ea typeface="+mn-ea"/>
                <a:cs typeface="+mn-cs"/>
              </a:rPr>
              <a:t> but for now those integrations are achieved using a complete custom application leveraging HotDocs services via our APIs.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t>
            </a:r>
            <a:r>
              <a:rPr kumimoji="0" lang="en-US" sz="1200" b="1" i="0" u="none" strike="noStrike" kern="1200" cap="none" spc="0" normalizeH="0" baseline="0" noProof="0" dirty="0">
                <a:ln>
                  <a:noFill/>
                </a:ln>
                <a:solidFill>
                  <a:srgbClr val="FF0000"/>
                </a:solidFill>
                <a:effectLst/>
                <a:uLnTx/>
                <a:uFillTx/>
                <a:latin typeface="+mn-lt"/>
                <a:ea typeface="+mn-ea"/>
                <a:cs typeface="+mn-cs"/>
              </a:rPr>
              <a:t>If asked for further detail about how a Custom Application could work, else open the call to questions</a:t>
            </a:r>
            <a:r>
              <a:rPr kumimoji="0" lang="en-US" sz="1200" b="1" i="0" u="none" strike="noStrike" kern="1200" cap="none" spc="0" normalizeH="0" baseline="0" noProof="0" dirty="0">
                <a:ln>
                  <a:noFill/>
                </a:ln>
                <a:solidFill>
                  <a:prstClr val="black"/>
                </a:solidFill>
                <a:effectLst/>
                <a:uLnTx/>
                <a:uFillTx/>
                <a:latin typeface="+mn-lt"/>
                <a:ea typeface="+mn-ea"/>
                <a:cs typeface="+mn-cs"/>
              </a:rPr>
              <a:t>]</a:t>
            </a:r>
          </a:p>
          <a:p>
            <a:r>
              <a:rPr lang="en-GB" sz="1200" kern="1200" dirty="0">
                <a:solidFill>
                  <a:schemeClr val="tx1"/>
                </a:solidFill>
                <a:effectLst/>
                <a:latin typeface="+mn-lt"/>
                <a:ea typeface="+mn-ea"/>
                <a:cs typeface="+mn-cs"/>
              </a:rPr>
              <a:t>The basic requirement is that any custom app (wherever it resides) is able to;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make RESTful API requests to HotDocs (via our API)</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embed a HotDocs interview (which is provided via the API as </a:t>
            </a:r>
            <a:r>
              <a:rPr lang="en-GB" sz="1200" kern="1200" dirty="0" err="1">
                <a:solidFill>
                  <a:schemeClr val="tx1"/>
                </a:solidFill>
                <a:effectLst/>
                <a:latin typeface="+mn-lt"/>
                <a:ea typeface="+mn-ea"/>
                <a:cs typeface="+mn-cs"/>
              </a:rPr>
              <a:t>javascript</a:t>
            </a:r>
            <a:r>
              <a:rPr lang="en-GB" sz="1200" kern="1200" dirty="0">
                <a:solidFill>
                  <a:schemeClr val="tx1"/>
                </a:solidFill>
                <a:effectLst/>
                <a:latin typeface="+mn-lt"/>
                <a:ea typeface="+mn-ea"/>
                <a:cs typeface="+mn-cs"/>
              </a:rPr>
              <a:t>) within your UI – possibly in an </a:t>
            </a:r>
            <a:r>
              <a:rPr lang="en-GB" sz="1200" kern="1200" dirty="0" err="1">
                <a:solidFill>
                  <a:schemeClr val="tx1"/>
                </a:solidFill>
                <a:effectLst/>
                <a:latin typeface="+mn-lt"/>
                <a:ea typeface="+mn-ea"/>
                <a:cs typeface="+mn-cs"/>
              </a:rPr>
              <a:t>iFrame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compile your data into suitable HotDocs Answer XML format for submission to HotDocs via the API</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retrieve assembled documents via our API and make them available to end users in your UI – e.g. as download links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3B7949C8-CF5E-4F2A-9EB6-2DACCF92D9C2}" type="slidenum">
              <a:rPr lang="en-GB" smtClean="0"/>
              <a:t>8</a:t>
            </a:fld>
            <a:endParaRPr lang="en-GB"/>
          </a:p>
        </p:txBody>
      </p:sp>
    </p:spTree>
    <p:extLst>
      <p:ext uri="{BB962C8B-B14F-4D97-AF65-F5344CB8AC3E}">
        <p14:creationId xmlns:p14="http://schemas.microsoft.com/office/powerpoint/2010/main" val="307149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acusN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B9BBEB-F9CA-4342-8CEA-2C104C1233F2}"/>
              </a:ext>
            </a:extLst>
          </p:cNvPr>
          <p:cNvSpPr/>
          <p:nvPr userDrawn="1"/>
        </p:nvSpPr>
        <p:spPr>
          <a:xfrm>
            <a:off x="0" y="6457315"/>
            <a:ext cx="12192000" cy="400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bject 3">
            <a:extLst>
              <a:ext uri="{FF2B5EF4-FFF2-40B4-BE49-F238E27FC236}">
                <a16:creationId xmlns:a16="http://schemas.microsoft.com/office/drawing/2014/main" id="{296E9442-C585-4908-9E81-5F77BBCDDC33}"/>
              </a:ext>
            </a:extLst>
          </p:cNvPr>
          <p:cNvSpPr/>
          <p:nvPr userDrawn="1"/>
        </p:nvSpPr>
        <p:spPr>
          <a:xfrm>
            <a:off x="11450320" y="6457315"/>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BBCA62EE-6764-4633-972B-07C2CAC63F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C44D15EE-F666-4EDF-B7BC-F314BB56371B}"/>
              </a:ext>
            </a:extLst>
          </p:cNvPr>
          <p:cNvSpPr>
            <a:spLocks noGrp="1"/>
          </p:cNvSpPr>
          <p:nvPr>
            <p:ph type="sldNum" sz="quarter" idx="12"/>
          </p:nvPr>
        </p:nvSpPr>
        <p:spPr>
          <a:xfrm>
            <a:off x="11706225" y="6475094"/>
            <a:ext cx="485775" cy="365125"/>
          </a:xfrm>
          <a:prstGeom prst="rect">
            <a:avLst/>
          </a:prstGeom>
        </p:spPr>
        <p:txBody>
          <a:bodyPr/>
          <a:lstStyle>
            <a:lvl1pPr>
              <a:defRPr sz="1800" b="1">
                <a:solidFill>
                  <a:schemeClr val="bg1"/>
                </a:solidFill>
                <a:latin typeface="Lato" panose="020F0502020204030203"/>
              </a:defRPr>
            </a:lvl1pPr>
          </a:lstStyle>
          <a:p>
            <a:fld id="{32D027AE-7C48-43CB-A483-1DB79C26E20E}" type="slidenum">
              <a:rPr lang="en-GB" smtClean="0"/>
              <a:pPr/>
              <a:t>‹#›</a:t>
            </a:fld>
            <a:endParaRPr lang="en-GB" dirty="0"/>
          </a:p>
        </p:txBody>
      </p:sp>
      <p:sp>
        <p:nvSpPr>
          <p:cNvPr id="7" name="object 5">
            <a:extLst>
              <a:ext uri="{FF2B5EF4-FFF2-40B4-BE49-F238E27FC236}">
                <a16:creationId xmlns:a16="http://schemas.microsoft.com/office/drawing/2014/main" id="{529A0914-0D3F-451B-8300-6DF679864B69}"/>
              </a:ext>
            </a:extLst>
          </p:cNvPr>
          <p:cNvSpPr/>
          <p:nvPr userDrawn="1"/>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9AD0F557-0F47-4708-AEC4-1F2B4EBB3CCF}"/>
              </a:ext>
            </a:extLst>
          </p:cNvPr>
          <p:cNvSpPr txBox="1">
            <a:spLocks noGrp="1"/>
          </p:cNvSpPr>
          <p:nvPr>
            <p:ph type="title"/>
          </p:nvPr>
        </p:nvSpPr>
        <p:spPr>
          <a:xfrm>
            <a:off x="1165544" y="552728"/>
            <a:ext cx="6378255" cy="566822"/>
          </a:xfrm>
          <a:prstGeom prst="rect">
            <a:avLst/>
          </a:prstGeom>
        </p:spPr>
        <p:txBody>
          <a:bodyPr vert="horz" wrap="square" lIns="0" tIns="12700" rIns="0" bIns="0" rtlCol="0">
            <a:spAutoFit/>
          </a:bodyPr>
          <a:lstStyle>
            <a:lvl1pPr>
              <a:defRPr b="1"/>
            </a:lvl1pPr>
          </a:lstStyle>
          <a:p>
            <a:pPr marL="12700" marR="5080">
              <a:lnSpc>
                <a:spcPct val="100000"/>
              </a:lnSpc>
              <a:spcBef>
                <a:spcPts val="100"/>
              </a:spcBef>
              <a:tabLst>
                <a:tab pos="304165" algn="l"/>
                <a:tab pos="304800" algn="l"/>
              </a:tabLst>
            </a:pPr>
            <a:r>
              <a:rPr lang="en-US" sz="3600" spc="-20">
                <a:solidFill>
                  <a:srgbClr val="626262"/>
                </a:solidFill>
                <a:latin typeface="Lato"/>
              </a:rPr>
              <a:t>Click to edit Master title style</a:t>
            </a:r>
            <a:endParaRPr lang="en-US" sz="3600" spc="-25" dirty="0">
              <a:solidFill>
                <a:srgbClr val="626262"/>
              </a:solidFill>
              <a:latin typeface="Lato"/>
              <a:cs typeface="Lato"/>
            </a:endParaRPr>
          </a:p>
        </p:txBody>
      </p:sp>
    </p:spTree>
    <p:extLst>
      <p:ext uri="{BB962C8B-B14F-4D97-AF65-F5344CB8AC3E}">
        <p14:creationId xmlns:p14="http://schemas.microsoft.com/office/powerpoint/2010/main" val="236681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1360D8-9BC6-4BBA-9EA6-78359DBBA04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1B20D8-7EAF-4675-A354-B30C802C6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0DB3AD8F-0486-4571-AD73-CF6D136F6737}"/>
              </a:ext>
            </a:extLst>
          </p:cNvPr>
          <p:cNvSpPr txBox="1">
            <a:spLocks/>
          </p:cNvSpPr>
          <p:nvPr userDrawn="1"/>
        </p:nvSpPr>
        <p:spPr>
          <a:xfrm>
            <a:off x="11706225" y="6475094"/>
            <a:ext cx="485775" cy="365125"/>
          </a:xfrm>
          <a:prstGeom prst="rect">
            <a:avLst/>
          </a:prstGeom>
        </p:spPr>
        <p:txBody>
          <a:bodyPr/>
          <a:lstStyle>
            <a:defPPr>
              <a:defRPr lang="en-US"/>
            </a:defPPr>
            <a:lvl1pPr marL="0" algn="l" defTabSz="914400" rtl="0" eaLnBrk="1" latinLnBrk="0" hangingPunct="1">
              <a:defRPr sz="1800" b="1" kern="1200">
                <a:solidFill>
                  <a:schemeClr val="bg1"/>
                </a:solidFill>
                <a:latin typeface="Lato" panose="020F0502020204030203"/>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374675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852642" y="3009773"/>
            <a:ext cx="3301395" cy="134471"/>
          </a:xfrm>
          <a:custGeom>
            <a:avLst/>
            <a:gdLst/>
            <a:ahLst/>
            <a:cxnLst/>
            <a:rect l="l" t="t" r="r" b="b"/>
            <a:pathLst>
              <a:path w="3466465" h="152400">
                <a:moveTo>
                  <a:pt x="3465906" y="0"/>
                </a:moveTo>
                <a:lnTo>
                  <a:pt x="54673" y="647"/>
                </a:lnTo>
                <a:lnTo>
                  <a:pt x="0" y="149834"/>
                </a:lnTo>
                <a:lnTo>
                  <a:pt x="3410178" y="152044"/>
                </a:lnTo>
                <a:lnTo>
                  <a:pt x="3465906" y="0"/>
                </a:lnTo>
                <a:close/>
              </a:path>
            </a:pathLst>
          </a:custGeom>
          <a:solidFill>
            <a:srgbClr val="E0E0E0"/>
          </a:solidFill>
        </p:spPr>
        <p:txBody>
          <a:bodyPr wrap="square" lIns="0" tIns="0" rIns="0" bIns="0" rtlCol="0"/>
          <a:lstStyle/>
          <a:p>
            <a:endParaRPr sz="1588"/>
          </a:p>
        </p:txBody>
      </p:sp>
      <p:sp>
        <p:nvSpPr>
          <p:cNvPr id="2" name="Holder 2"/>
          <p:cNvSpPr>
            <a:spLocks noGrp="1"/>
          </p:cNvSpPr>
          <p:nvPr>
            <p:ph type="title"/>
          </p:nvPr>
        </p:nvSpPr>
        <p:spPr/>
        <p:txBody>
          <a:bodyPr lIns="0" tIns="0" rIns="0" bIns="0"/>
          <a:lstStyle>
            <a:lvl1pPr>
              <a:defRPr sz="2912" b="1" i="0">
                <a:solidFill>
                  <a:srgbClr val="515151"/>
                </a:solidFill>
                <a:latin typeface="Lato Heavy"/>
                <a:cs typeface="Lato Heavy"/>
              </a:defRPr>
            </a:lvl1pPr>
          </a:lstStyle>
          <a:p>
            <a:endParaRPr/>
          </a:p>
        </p:txBody>
      </p:sp>
      <p:sp>
        <p:nvSpPr>
          <p:cNvPr id="3" name="Holder 3"/>
          <p:cNvSpPr>
            <a:spLocks noGrp="1"/>
          </p:cNvSpPr>
          <p:nvPr>
            <p:ph type="body" idx="1"/>
          </p:nvPr>
        </p:nvSpPr>
        <p:spPr/>
        <p:txBody>
          <a:bodyPr lIns="0" tIns="0" rIns="0" bIns="0"/>
          <a:lstStyle>
            <a:lvl1pPr>
              <a:defRPr sz="1324" b="0" i="0">
                <a:solidFill>
                  <a:srgbClr val="515151"/>
                </a:solidFill>
                <a:latin typeface="Lato Medium"/>
                <a:cs typeface="Lato Medium"/>
              </a:defRPr>
            </a:lvl1pPr>
          </a:lstStyle>
          <a:p>
            <a:endParaRPr/>
          </a:p>
        </p:txBody>
      </p:sp>
      <p:sp>
        <p:nvSpPr>
          <p:cNvPr id="4" name="Holder 4"/>
          <p:cNvSpPr>
            <a:spLocks noGrp="1"/>
          </p:cNvSpPr>
          <p:nvPr>
            <p:ph type="ftr" sz="quarter" idx="5"/>
          </p:nvPr>
        </p:nvSpPr>
        <p:spPr/>
        <p:txBody>
          <a:bodyPr lIns="0" tIns="0" rIns="0" bIns="0"/>
          <a:lstStyle>
            <a:lvl1pPr>
              <a:defRPr sz="1059" b="0" i="0">
                <a:solidFill>
                  <a:srgbClr val="303030"/>
                </a:solidFill>
                <a:latin typeface="Lato Light"/>
                <a:cs typeface="Lato Light"/>
              </a:defRPr>
            </a:lvl1pPr>
          </a:lstStyle>
          <a:p>
            <a:pPr marL="11206">
              <a:lnSpc>
                <a:spcPct val="100000"/>
              </a:lnSpc>
              <a:spcBef>
                <a:spcPts val="75"/>
              </a:spcBef>
            </a:pPr>
            <a:r>
              <a:rPr spc="-9" dirty="0"/>
              <a:t>Fully-Managed </a:t>
            </a:r>
            <a:r>
              <a:rPr spc="-18" dirty="0"/>
              <a:t>Technology</a:t>
            </a:r>
            <a:r>
              <a:rPr spc="-97" dirty="0"/>
              <a:t> </a:t>
            </a:r>
            <a:r>
              <a:rPr dirty="0"/>
              <a:t>Solutions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8/19/2019</a:t>
            </a:fld>
            <a:endParaRPr lang="en-US"/>
          </a:p>
        </p:txBody>
      </p:sp>
      <p:sp>
        <p:nvSpPr>
          <p:cNvPr id="6" name="Holder 6"/>
          <p:cNvSpPr>
            <a:spLocks noGrp="1"/>
          </p:cNvSpPr>
          <p:nvPr>
            <p:ph type="sldNum" sz="quarter" idx="7"/>
          </p:nvPr>
        </p:nvSpPr>
        <p:spPr/>
        <p:txBody>
          <a:bodyPr lIns="0" tIns="0" rIns="0" bIns="0"/>
          <a:lstStyle>
            <a:lvl1pPr>
              <a:defRPr sz="2206" b="0" i="0">
                <a:solidFill>
                  <a:schemeClr val="bg1"/>
                </a:solidFill>
                <a:latin typeface="Lato"/>
                <a:cs typeface="Lato"/>
              </a:defRPr>
            </a:lvl1pPr>
          </a:lstStyle>
          <a:p>
            <a:pPr marL="22413">
              <a:lnSpc>
                <a:spcPct val="100000"/>
              </a:lnSpc>
              <a:spcBef>
                <a:spcPts val="57"/>
              </a:spcBef>
            </a:pPr>
            <a:fld id="{81D60167-4931-47E6-BA6A-407CBD079E47}" type="slidenum">
              <a:rPr dirty="0"/>
              <a:pPr marL="22413">
                <a:lnSpc>
                  <a:spcPct val="100000"/>
                </a:lnSpc>
                <a:spcBef>
                  <a:spcPts val="57"/>
                </a:spcBef>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12" b="1" i="0">
                <a:solidFill>
                  <a:srgbClr val="515151"/>
                </a:solidFill>
                <a:latin typeface="Lato Heavy"/>
                <a:cs typeface="Lato Heavy"/>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9" b="0" i="0">
                <a:solidFill>
                  <a:srgbClr val="303030"/>
                </a:solidFill>
                <a:latin typeface="Lato Light"/>
                <a:cs typeface="Lato Light"/>
              </a:defRPr>
            </a:lvl1pPr>
          </a:lstStyle>
          <a:p>
            <a:pPr marL="11206">
              <a:lnSpc>
                <a:spcPct val="100000"/>
              </a:lnSpc>
              <a:spcBef>
                <a:spcPts val="75"/>
              </a:spcBef>
            </a:pPr>
            <a:r>
              <a:rPr spc="-9" dirty="0"/>
              <a:t>Fully-Managed </a:t>
            </a:r>
            <a:r>
              <a:rPr spc="-18" dirty="0"/>
              <a:t>Technology</a:t>
            </a:r>
            <a:r>
              <a:rPr spc="-97" dirty="0"/>
              <a:t> </a:t>
            </a:r>
            <a:r>
              <a:rPr dirty="0"/>
              <a:t>Solutions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8/19/2019</a:t>
            </a:fld>
            <a:endParaRPr lang="en-US"/>
          </a:p>
        </p:txBody>
      </p:sp>
      <p:sp>
        <p:nvSpPr>
          <p:cNvPr id="7" name="Holder 7"/>
          <p:cNvSpPr>
            <a:spLocks noGrp="1"/>
          </p:cNvSpPr>
          <p:nvPr>
            <p:ph type="sldNum" sz="quarter" idx="7"/>
          </p:nvPr>
        </p:nvSpPr>
        <p:spPr/>
        <p:txBody>
          <a:bodyPr lIns="0" tIns="0" rIns="0" bIns="0"/>
          <a:lstStyle>
            <a:lvl1pPr>
              <a:defRPr sz="2206" b="0" i="0">
                <a:solidFill>
                  <a:schemeClr val="bg1"/>
                </a:solidFill>
                <a:latin typeface="Lato"/>
                <a:cs typeface="Lato"/>
              </a:defRPr>
            </a:lvl1pPr>
          </a:lstStyle>
          <a:p>
            <a:pPr marL="22413">
              <a:lnSpc>
                <a:spcPct val="100000"/>
              </a:lnSpc>
              <a:spcBef>
                <a:spcPts val="57"/>
              </a:spcBef>
            </a:pPr>
            <a:fld id="{81D60167-4931-47E6-BA6A-407CBD079E47}" type="slidenum">
              <a:rPr dirty="0"/>
              <a:pPr marL="22413">
                <a:lnSpc>
                  <a:spcPct val="100000"/>
                </a:lnSpc>
                <a:spcBef>
                  <a:spcPts val="57"/>
                </a:spcBef>
              </a:pPr>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852642" y="3009773"/>
            <a:ext cx="3301395" cy="134471"/>
          </a:xfrm>
          <a:custGeom>
            <a:avLst/>
            <a:gdLst/>
            <a:ahLst/>
            <a:cxnLst/>
            <a:rect l="l" t="t" r="r" b="b"/>
            <a:pathLst>
              <a:path w="3466465" h="152400">
                <a:moveTo>
                  <a:pt x="3465906" y="0"/>
                </a:moveTo>
                <a:lnTo>
                  <a:pt x="54673" y="647"/>
                </a:lnTo>
                <a:lnTo>
                  <a:pt x="0" y="149834"/>
                </a:lnTo>
                <a:lnTo>
                  <a:pt x="3410178" y="152044"/>
                </a:lnTo>
                <a:lnTo>
                  <a:pt x="3465906" y="0"/>
                </a:lnTo>
                <a:close/>
              </a:path>
            </a:pathLst>
          </a:custGeom>
          <a:solidFill>
            <a:srgbClr val="E0E0E0"/>
          </a:solidFill>
        </p:spPr>
        <p:txBody>
          <a:bodyPr wrap="square" lIns="0" tIns="0" rIns="0" bIns="0" rtlCol="0"/>
          <a:lstStyle/>
          <a:p>
            <a:endParaRPr sz="1588"/>
          </a:p>
        </p:txBody>
      </p:sp>
      <p:sp>
        <p:nvSpPr>
          <p:cNvPr id="2" name="Holder 2"/>
          <p:cNvSpPr>
            <a:spLocks noGrp="1"/>
          </p:cNvSpPr>
          <p:nvPr>
            <p:ph type="ftr" sz="quarter" idx="5"/>
          </p:nvPr>
        </p:nvSpPr>
        <p:spPr/>
        <p:txBody>
          <a:bodyPr lIns="0" tIns="0" rIns="0" bIns="0"/>
          <a:lstStyle>
            <a:lvl1pPr>
              <a:defRPr sz="1059" b="0" i="0">
                <a:solidFill>
                  <a:srgbClr val="303030"/>
                </a:solidFill>
                <a:latin typeface="Lato Light"/>
                <a:cs typeface="Lato Light"/>
              </a:defRPr>
            </a:lvl1pPr>
          </a:lstStyle>
          <a:p>
            <a:pPr marL="11206">
              <a:lnSpc>
                <a:spcPct val="100000"/>
              </a:lnSpc>
              <a:spcBef>
                <a:spcPts val="75"/>
              </a:spcBef>
            </a:pPr>
            <a:r>
              <a:rPr spc="-9" dirty="0"/>
              <a:t>Fully-Managed </a:t>
            </a:r>
            <a:r>
              <a:rPr spc="-18" dirty="0"/>
              <a:t>Technology</a:t>
            </a:r>
            <a:r>
              <a:rPr spc="-97" dirty="0"/>
              <a:t> </a:t>
            </a:r>
            <a:r>
              <a:rPr dirty="0"/>
              <a:t>Solutions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8/19/2019</a:t>
            </a:fld>
            <a:endParaRPr lang="en-US"/>
          </a:p>
        </p:txBody>
      </p:sp>
      <p:sp>
        <p:nvSpPr>
          <p:cNvPr id="4" name="Holder 4"/>
          <p:cNvSpPr>
            <a:spLocks noGrp="1"/>
          </p:cNvSpPr>
          <p:nvPr>
            <p:ph type="sldNum" sz="quarter" idx="7"/>
          </p:nvPr>
        </p:nvSpPr>
        <p:spPr/>
        <p:txBody>
          <a:bodyPr lIns="0" tIns="0" rIns="0" bIns="0"/>
          <a:lstStyle>
            <a:lvl1pPr>
              <a:defRPr sz="2206" b="0" i="0">
                <a:solidFill>
                  <a:schemeClr val="bg1"/>
                </a:solidFill>
                <a:latin typeface="Lato"/>
                <a:cs typeface="Lato"/>
              </a:defRPr>
            </a:lvl1pPr>
          </a:lstStyle>
          <a:p>
            <a:pPr marL="22413">
              <a:lnSpc>
                <a:spcPct val="100000"/>
              </a:lnSpc>
              <a:spcBef>
                <a:spcPts val="57"/>
              </a:spcBef>
            </a:pPr>
            <a:fld id="{81D60167-4931-47E6-BA6A-407CBD079E47}" type="slidenum">
              <a:rPr dirty="0"/>
              <a:pPr marL="22413">
                <a:lnSpc>
                  <a:spcPct val="100000"/>
                </a:lnSpc>
                <a:spcBef>
                  <a:spcPts val="57"/>
                </a:spcBef>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8B16B7D-9917-48F1-B393-748D559A09B7}"/>
              </a:ext>
            </a:extLst>
          </p:cNvPr>
          <p:cNvSpPr txBox="1">
            <a:spLocks/>
          </p:cNvSpPr>
          <p:nvPr userDrawn="1"/>
        </p:nvSpPr>
        <p:spPr>
          <a:xfrm>
            <a:off x="11706225" y="6475094"/>
            <a:ext cx="485775" cy="365125"/>
          </a:xfrm>
          <a:prstGeom prst="rect">
            <a:avLst/>
          </a:prstGeom>
        </p:spPr>
        <p:txBody>
          <a:bodyPr/>
          <a:lstStyle>
            <a:defPPr>
              <a:defRPr lang="en-US"/>
            </a:defPPr>
            <a:lvl1pPr marL="0" algn="l" defTabSz="914400" rtl="0" eaLnBrk="1" latinLnBrk="0" hangingPunct="1">
              <a:defRPr sz="1800" b="1" kern="1200">
                <a:solidFill>
                  <a:schemeClr val="bg1"/>
                </a:solidFill>
                <a:latin typeface="Lato" panose="020F0502020204030203"/>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027AE-7C48-43CB-A483-1DB79C26E20E}" type="slidenum">
              <a:rPr lang="en-GB" smtClean="0"/>
              <a:pPr/>
              <a:t>‹#›</a:t>
            </a:fld>
            <a:endParaRPr lang="en-GB" dirty="0"/>
          </a:p>
        </p:txBody>
      </p:sp>
      <p:sp>
        <p:nvSpPr>
          <p:cNvPr id="5" name="Content Placeholder 2">
            <a:extLst>
              <a:ext uri="{FF2B5EF4-FFF2-40B4-BE49-F238E27FC236}">
                <a16:creationId xmlns:a16="http://schemas.microsoft.com/office/drawing/2014/main" id="{5BFB1FA7-1557-4991-848B-9B5DC8F3CCED}"/>
              </a:ext>
            </a:extLst>
          </p:cNvPr>
          <p:cNvSpPr>
            <a:spLocks noGrp="1"/>
          </p:cNvSpPr>
          <p:nvPr>
            <p:ph idx="1"/>
          </p:nvPr>
        </p:nvSpPr>
        <p:spPr>
          <a:xfrm>
            <a:off x="838199" y="1385454"/>
            <a:ext cx="10868025" cy="4919817"/>
          </a:xfrm>
          <a:solidFill>
            <a:srgbClr val="F4F4F4"/>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object 6">
            <a:extLst>
              <a:ext uri="{FF2B5EF4-FFF2-40B4-BE49-F238E27FC236}">
                <a16:creationId xmlns:a16="http://schemas.microsoft.com/office/drawing/2014/main" id="{0CBC9666-ADA7-4B4D-8DC4-98A2566AD3BB}"/>
              </a:ext>
            </a:extLst>
          </p:cNvPr>
          <p:cNvSpPr txBox="1">
            <a:spLocks noGrp="1"/>
          </p:cNvSpPr>
          <p:nvPr>
            <p:ph type="title"/>
          </p:nvPr>
        </p:nvSpPr>
        <p:spPr>
          <a:xfrm>
            <a:off x="1165544" y="552728"/>
            <a:ext cx="6378255" cy="566822"/>
          </a:xfrm>
          <a:prstGeom prst="rect">
            <a:avLst/>
          </a:prstGeom>
        </p:spPr>
        <p:txBody>
          <a:bodyPr vert="horz" wrap="square" lIns="0" tIns="12700" rIns="0" bIns="0" rtlCol="0">
            <a:spAutoFit/>
          </a:bodyPr>
          <a:lstStyle>
            <a:lvl1pPr>
              <a:defRPr b="1"/>
            </a:lvl1pPr>
          </a:lstStyle>
          <a:p>
            <a:pPr marL="12700" marR="5080">
              <a:lnSpc>
                <a:spcPct val="100000"/>
              </a:lnSpc>
              <a:spcBef>
                <a:spcPts val="100"/>
              </a:spcBef>
              <a:tabLst>
                <a:tab pos="304165" algn="l"/>
                <a:tab pos="304800" algn="l"/>
              </a:tabLst>
            </a:pPr>
            <a:r>
              <a:rPr lang="en-US" sz="3600" spc="-20">
                <a:solidFill>
                  <a:srgbClr val="626262"/>
                </a:solidFill>
                <a:latin typeface="Lato"/>
              </a:rPr>
              <a:t>Click to edit Master title style</a:t>
            </a:r>
            <a:endParaRPr lang="en-US" sz="3600" spc="-25" dirty="0">
              <a:solidFill>
                <a:srgbClr val="626262"/>
              </a:solidFill>
              <a:latin typeface="Lato"/>
              <a:cs typeface="Lato"/>
            </a:endParaRPr>
          </a:p>
        </p:txBody>
      </p:sp>
    </p:spTree>
    <p:extLst>
      <p:ext uri="{BB962C8B-B14F-4D97-AF65-F5344CB8AC3E}">
        <p14:creationId xmlns:p14="http://schemas.microsoft.com/office/powerpoint/2010/main" val="4738317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8BC74-0B3D-4625-A900-D1441C307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A3D05E-8588-4428-A5B6-DD203C9B3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57F0002B-C023-4894-A358-0964B001DB07}"/>
              </a:ext>
            </a:extLst>
          </p:cNvPr>
          <p:cNvSpPr txBox="1">
            <a:spLocks/>
          </p:cNvSpPr>
          <p:nvPr userDrawn="1"/>
        </p:nvSpPr>
        <p:spPr>
          <a:xfrm>
            <a:off x="11706225" y="6475094"/>
            <a:ext cx="485775" cy="365125"/>
          </a:xfrm>
          <a:prstGeom prst="rect">
            <a:avLst/>
          </a:prstGeom>
        </p:spPr>
        <p:txBody>
          <a:bodyPr/>
          <a:lstStyle>
            <a:defPPr>
              <a:defRPr lang="en-US"/>
            </a:defPPr>
            <a:lvl1pPr marL="0" algn="l" defTabSz="914400" rtl="0" eaLnBrk="1" latinLnBrk="0" hangingPunct="1">
              <a:defRPr sz="1800" b="1" kern="1200">
                <a:solidFill>
                  <a:schemeClr val="bg1"/>
                </a:solidFill>
                <a:latin typeface="Lato" panose="020F0502020204030203"/>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33596973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91E23E-DE2A-4909-8ED3-AC48853432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9482DEEE-CC2F-4821-9E78-5735638B8B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98DD271A-2AA2-41E9-A7B8-2003FF5BD4D1}"/>
              </a:ext>
            </a:extLst>
          </p:cNvPr>
          <p:cNvSpPr txBox="1">
            <a:spLocks/>
          </p:cNvSpPr>
          <p:nvPr userDrawn="1"/>
        </p:nvSpPr>
        <p:spPr>
          <a:xfrm>
            <a:off x="11706225" y="6475094"/>
            <a:ext cx="485775" cy="365125"/>
          </a:xfrm>
          <a:prstGeom prst="rect">
            <a:avLst/>
          </a:prstGeom>
        </p:spPr>
        <p:txBody>
          <a:bodyPr/>
          <a:lstStyle>
            <a:defPPr>
              <a:defRPr lang="en-US"/>
            </a:defPPr>
            <a:lvl1pPr marL="0" algn="l" defTabSz="914400" rtl="0" eaLnBrk="1" latinLnBrk="0" hangingPunct="1">
              <a:defRPr sz="1800" b="1" kern="1200">
                <a:solidFill>
                  <a:schemeClr val="bg1"/>
                </a:solidFill>
                <a:latin typeface="Lato" panose="020F0502020204030203"/>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158875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BFF1D-21E5-4163-8576-A8011670CB65}"/>
              </a:ext>
            </a:extLst>
          </p:cNvPr>
          <p:cNvSpPr>
            <a:spLocks noGrp="1"/>
          </p:cNvSpPr>
          <p:nvPr>
            <p:ph type="sldNum" sz="quarter" idx="12"/>
          </p:nvPr>
        </p:nvSpPr>
        <p:spPr>
          <a:xfrm>
            <a:off x="11706225" y="6475094"/>
            <a:ext cx="485775" cy="365125"/>
          </a:xfrm>
          <a:prstGeom prst="rect">
            <a:avLst/>
          </a:prstGeom>
        </p:spPr>
        <p:txBody>
          <a:bodyPr/>
          <a:lstStyle>
            <a:lvl1pPr>
              <a:defRPr sz="1800" b="1">
                <a:solidFill>
                  <a:schemeClr val="bg1"/>
                </a:solidFill>
                <a:latin typeface="Lato" panose="020F0502020204030203"/>
              </a:defRPr>
            </a:lvl1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420734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A08207B-35B9-4D8D-A32B-F80A06680E9A}"/>
              </a:ext>
            </a:extLst>
          </p:cNvPr>
          <p:cNvSpPr txBox="1">
            <a:spLocks/>
          </p:cNvSpPr>
          <p:nvPr userDrawn="1"/>
        </p:nvSpPr>
        <p:spPr>
          <a:xfrm>
            <a:off x="11706225" y="6475094"/>
            <a:ext cx="485775" cy="365125"/>
          </a:xfrm>
          <a:prstGeom prst="rect">
            <a:avLst/>
          </a:prstGeom>
        </p:spPr>
        <p:txBody>
          <a:bodyPr/>
          <a:lstStyle>
            <a:defPPr>
              <a:defRPr lang="en-US"/>
            </a:defPPr>
            <a:lvl1pPr marL="0" algn="l" defTabSz="914400" rtl="0" eaLnBrk="1" latinLnBrk="0" hangingPunct="1">
              <a:defRPr sz="1800" b="1" kern="1200">
                <a:solidFill>
                  <a:schemeClr val="bg1"/>
                </a:solidFill>
                <a:latin typeface="Lato" panose="020F0502020204030203"/>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161495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1AF0A-24CD-49AC-98B3-445ACBF30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F6E97E-6484-4FBE-941D-917377A77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00F7BF9A-38F0-4F6F-A453-A46CF8B16EA1}"/>
              </a:ext>
            </a:extLst>
          </p:cNvPr>
          <p:cNvSpPr txBox="1">
            <a:spLocks/>
          </p:cNvSpPr>
          <p:nvPr userDrawn="1"/>
        </p:nvSpPr>
        <p:spPr>
          <a:xfrm>
            <a:off x="11706225" y="6475094"/>
            <a:ext cx="485775" cy="365125"/>
          </a:xfrm>
          <a:prstGeom prst="rect">
            <a:avLst/>
          </a:prstGeom>
        </p:spPr>
        <p:txBody>
          <a:bodyPr/>
          <a:lstStyle>
            <a:defPPr>
              <a:defRPr lang="en-US"/>
            </a:defPPr>
            <a:lvl1pPr marL="0" algn="l" defTabSz="914400" rtl="0" eaLnBrk="1" latinLnBrk="0" hangingPunct="1">
              <a:defRPr sz="1800" b="1" kern="1200">
                <a:solidFill>
                  <a:schemeClr val="bg1"/>
                </a:solidFill>
                <a:latin typeface="Lato" panose="020F0502020204030203"/>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303596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217D5D-2480-4910-8AD7-6A59B8A85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351773C-73B6-43B4-A47C-76B78FC32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CB74BC19-D2F0-4DD9-A954-9CC3DCDA3B4E}"/>
              </a:ext>
            </a:extLst>
          </p:cNvPr>
          <p:cNvSpPr txBox="1">
            <a:spLocks/>
          </p:cNvSpPr>
          <p:nvPr userDrawn="1"/>
        </p:nvSpPr>
        <p:spPr>
          <a:xfrm>
            <a:off x="11706225" y="6475094"/>
            <a:ext cx="485775" cy="365125"/>
          </a:xfrm>
          <a:prstGeom prst="rect">
            <a:avLst/>
          </a:prstGeom>
        </p:spPr>
        <p:txBody>
          <a:bodyPr/>
          <a:lstStyle>
            <a:defPPr>
              <a:defRPr lang="en-US"/>
            </a:defPPr>
            <a:lvl1pPr marL="0" algn="l" defTabSz="914400" rtl="0" eaLnBrk="1" latinLnBrk="0" hangingPunct="1">
              <a:defRPr sz="1800" b="1" kern="1200">
                <a:solidFill>
                  <a:schemeClr val="bg1"/>
                </a:solidFill>
                <a:latin typeface="Lato" panose="020F0502020204030203"/>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343254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5CD9AD62-E5A8-4B3C-A11F-875E694D32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57BAA049-FC65-493D-933F-59FC403439DA}"/>
              </a:ext>
            </a:extLst>
          </p:cNvPr>
          <p:cNvSpPr txBox="1">
            <a:spLocks/>
          </p:cNvSpPr>
          <p:nvPr userDrawn="1"/>
        </p:nvSpPr>
        <p:spPr>
          <a:xfrm>
            <a:off x="11706225" y="6475094"/>
            <a:ext cx="485775" cy="365125"/>
          </a:xfrm>
          <a:prstGeom prst="rect">
            <a:avLst/>
          </a:prstGeom>
        </p:spPr>
        <p:txBody>
          <a:bodyPr/>
          <a:lstStyle>
            <a:defPPr>
              <a:defRPr lang="en-US"/>
            </a:defPPr>
            <a:lvl1pPr marL="0" algn="l" defTabSz="914400" rtl="0" eaLnBrk="1" latinLnBrk="0" hangingPunct="1">
              <a:defRPr sz="1800" b="1" kern="1200">
                <a:solidFill>
                  <a:schemeClr val="bg1"/>
                </a:solidFill>
                <a:latin typeface="Lato" panose="020F0502020204030203"/>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9118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678E32-B8BE-4188-9E27-53777DC87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object 5">
            <a:extLst>
              <a:ext uri="{FF2B5EF4-FFF2-40B4-BE49-F238E27FC236}">
                <a16:creationId xmlns:a16="http://schemas.microsoft.com/office/drawing/2014/main" id="{FF98466C-9201-4C7A-AE90-22C2F1772413}"/>
              </a:ext>
            </a:extLst>
          </p:cNvPr>
          <p:cNvSpPr/>
          <p:nvPr userDrawn="1"/>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C2CD3B8-5594-4E2F-97AE-6BDA8ACA9AE9}"/>
              </a:ext>
            </a:extLst>
          </p:cNvPr>
          <p:cNvSpPr/>
          <p:nvPr userDrawn="1"/>
        </p:nvSpPr>
        <p:spPr>
          <a:xfrm>
            <a:off x="0" y="6457315"/>
            <a:ext cx="12192000" cy="400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bject 3">
            <a:extLst>
              <a:ext uri="{FF2B5EF4-FFF2-40B4-BE49-F238E27FC236}">
                <a16:creationId xmlns:a16="http://schemas.microsoft.com/office/drawing/2014/main" id="{C8CC263C-4F61-4FDE-BF18-C38CE612BA41}"/>
              </a:ext>
            </a:extLst>
          </p:cNvPr>
          <p:cNvSpPr/>
          <p:nvPr userDrawn="1"/>
        </p:nvSpPr>
        <p:spPr>
          <a:xfrm>
            <a:off x="11450320" y="6457315"/>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Slide Number Placeholder 5">
            <a:extLst>
              <a:ext uri="{FF2B5EF4-FFF2-40B4-BE49-F238E27FC236}">
                <a16:creationId xmlns:a16="http://schemas.microsoft.com/office/drawing/2014/main" id="{2FFE84F5-C25B-42C6-9477-B0552B7836F5}"/>
              </a:ext>
            </a:extLst>
          </p:cNvPr>
          <p:cNvSpPr>
            <a:spLocks noGrp="1"/>
          </p:cNvSpPr>
          <p:nvPr>
            <p:ph type="sldNum" sz="quarter" idx="4"/>
          </p:nvPr>
        </p:nvSpPr>
        <p:spPr>
          <a:xfrm>
            <a:off x="11706225" y="6475094"/>
            <a:ext cx="485775" cy="365125"/>
          </a:xfrm>
          <a:prstGeom prst="rect">
            <a:avLst/>
          </a:prstGeom>
        </p:spPr>
        <p:txBody>
          <a:bodyPr/>
          <a:lstStyle>
            <a:lvl1pPr>
              <a:defRPr sz="1800" b="1">
                <a:solidFill>
                  <a:schemeClr val="bg1"/>
                </a:solidFill>
                <a:latin typeface="Lato" panose="020F0502020204030203"/>
              </a:defRPr>
            </a:lvl1pPr>
          </a:lstStyle>
          <a:p>
            <a:fld id="{32D027AE-7C48-43CB-A483-1DB79C26E20E}" type="slidenum">
              <a:rPr lang="en-GB" smtClean="0"/>
              <a:pPr/>
              <a:t>‹#›</a:t>
            </a:fld>
            <a:endParaRPr lang="en-GB" dirty="0"/>
          </a:p>
        </p:txBody>
      </p:sp>
    </p:spTree>
    <p:extLst>
      <p:ext uri="{BB962C8B-B14F-4D97-AF65-F5344CB8AC3E}">
        <p14:creationId xmlns:p14="http://schemas.microsoft.com/office/powerpoint/2010/main" val="12125765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0043" y="188914"/>
            <a:ext cx="2529114" cy="466165"/>
          </a:xfrm>
          <a:prstGeom prst="rect">
            <a:avLst/>
          </a:prstGeom>
        </p:spPr>
        <p:txBody>
          <a:bodyPr wrap="square" lIns="0" tIns="0" rIns="0" bIns="0">
            <a:spAutoFit/>
          </a:bodyPr>
          <a:lstStyle>
            <a:lvl1pPr>
              <a:defRPr sz="3300" b="1" i="0">
                <a:solidFill>
                  <a:srgbClr val="515151"/>
                </a:solidFill>
                <a:latin typeface="Lato Heavy"/>
                <a:cs typeface="Lato Heavy"/>
              </a:defRPr>
            </a:lvl1pPr>
          </a:lstStyle>
          <a:p>
            <a:endParaRPr/>
          </a:p>
        </p:txBody>
      </p:sp>
      <p:sp>
        <p:nvSpPr>
          <p:cNvPr id="3" name="Holder 3"/>
          <p:cNvSpPr>
            <a:spLocks noGrp="1"/>
          </p:cNvSpPr>
          <p:nvPr>
            <p:ph type="body" idx="1"/>
          </p:nvPr>
        </p:nvSpPr>
        <p:spPr>
          <a:xfrm>
            <a:off x="3474466" y="3294640"/>
            <a:ext cx="5001985" cy="1787338"/>
          </a:xfrm>
          <a:prstGeom prst="rect">
            <a:avLst/>
          </a:prstGeom>
        </p:spPr>
        <p:txBody>
          <a:bodyPr wrap="square" lIns="0" tIns="0" rIns="0" bIns="0">
            <a:spAutoFit/>
          </a:bodyPr>
          <a:lstStyle>
            <a:lvl1pPr>
              <a:defRPr sz="1500" b="0" i="0">
                <a:solidFill>
                  <a:srgbClr val="515151"/>
                </a:solidFill>
                <a:latin typeface="Lato Medium"/>
                <a:cs typeface="Lato Medium"/>
              </a:defRPr>
            </a:lvl1pPr>
          </a:lstStyle>
          <a:p>
            <a:endParaRPr/>
          </a:p>
        </p:txBody>
      </p:sp>
      <p:sp>
        <p:nvSpPr>
          <p:cNvPr id="4" name="Holder 4"/>
          <p:cNvSpPr>
            <a:spLocks noGrp="1"/>
          </p:cNvSpPr>
          <p:nvPr>
            <p:ph type="ftr" sz="quarter" idx="5"/>
          </p:nvPr>
        </p:nvSpPr>
        <p:spPr>
          <a:xfrm>
            <a:off x="260048" y="6591061"/>
            <a:ext cx="2306562" cy="162993"/>
          </a:xfrm>
          <a:prstGeom prst="rect">
            <a:avLst/>
          </a:prstGeom>
        </p:spPr>
        <p:txBody>
          <a:bodyPr wrap="square" lIns="0" tIns="0" rIns="0" bIns="0">
            <a:spAutoFit/>
          </a:bodyPr>
          <a:lstStyle>
            <a:lvl1pPr>
              <a:defRPr sz="1059" b="0" i="0">
                <a:solidFill>
                  <a:srgbClr val="303030"/>
                </a:solidFill>
                <a:latin typeface="Lato Light"/>
                <a:cs typeface="Lato Light"/>
              </a:defRPr>
            </a:lvl1pPr>
          </a:lstStyle>
          <a:p>
            <a:pPr marL="11206">
              <a:lnSpc>
                <a:spcPct val="100000"/>
              </a:lnSpc>
              <a:spcBef>
                <a:spcPts val="75"/>
              </a:spcBef>
            </a:pPr>
            <a:r>
              <a:rPr spc="-9" dirty="0"/>
              <a:t>Fully-Managed </a:t>
            </a:r>
            <a:r>
              <a:rPr spc="-18" dirty="0"/>
              <a:t>Technology</a:t>
            </a:r>
            <a:r>
              <a:rPr spc="-97" dirty="0"/>
              <a:t> </a:t>
            </a:r>
            <a:r>
              <a:rPr dirty="0"/>
              <a:t>Solutions</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8/19/2019</a:t>
            </a:fld>
            <a:endParaRPr lang="en-US"/>
          </a:p>
        </p:txBody>
      </p:sp>
      <p:sp>
        <p:nvSpPr>
          <p:cNvPr id="6" name="Holder 6"/>
          <p:cNvSpPr>
            <a:spLocks noGrp="1"/>
          </p:cNvSpPr>
          <p:nvPr>
            <p:ph type="sldNum" sz="quarter" idx="7"/>
          </p:nvPr>
        </p:nvSpPr>
        <p:spPr>
          <a:xfrm>
            <a:off x="11678760" y="6493583"/>
            <a:ext cx="399143" cy="339452"/>
          </a:xfrm>
          <a:prstGeom prst="rect">
            <a:avLst/>
          </a:prstGeom>
        </p:spPr>
        <p:txBody>
          <a:bodyPr wrap="square" lIns="0" tIns="0" rIns="0" bIns="0">
            <a:spAutoFit/>
          </a:bodyPr>
          <a:lstStyle>
            <a:lvl1pPr>
              <a:defRPr sz="2206" b="0" i="0">
                <a:solidFill>
                  <a:schemeClr val="bg1"/>
                </a:solidFill>
                <a:latin typeface="Lato"/>
                <a:cs typeface="Lato"/>
              </a:defRPr>
            </a:lvl1pPr>
          </a:lstStyle>
          <a:p>
            <a:pPr marL="22413">
              <a:lnSpc>
                <a:spcPct val="100000"/>
              </a:lnSpc>
              <a:spcBef>
                <a:spcPts val="57"/>
              </a:spcBef>
            </a:pPr>
            <a:fld id="{81D60167-4931-47E6-BA6A-407CBD079E47}" type="slidenum">
              <a:rPr dirty="0"/>
              <a:pPr marL="22413">
                <a:lnSpc>
                  <a:spcPct val="100000"/>
                </a:lnSpc>
                <a:spcBef>
                  <a:spcPts val="57"/>
                </a:spcBef>
              </a:pPr>
              <a:t>‹#›</a:t>
            </a:fld>
            <a:endParaRPr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sv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jpeg"/><Relationship Id="rId29" Type="http://schemas.openxmlformats.org/officeDocument/2006/relationships/image" Target="../media/image33.gif"/><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gif"/><Relationship Id="rId27"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9.emf"/><Relationship Id="rId18" Type="http://schemas.openxmlformats.org/officeDocument/2006/relationships/image" Target="../media/image73.png"/><Relationship Id="rId3" Type="http://schemas.openxmlformats.org/officeDocument/2006/relationships/image" Target="../media/image60.emf"/><Relationship Id="rId7" Type="http://schemas.openxmlformats.org/officeDocument/2006/relationships/image" Target="../media/image64.emf"/><Relationship Id="rId12" Type="http://schemas.openxmlformats.org/officeDocument/2006/relationships/image" Target="../media/image68.png"/><Relationship Id="rId17" Type="http://schemas.openxmlformats.org/officeDocument/2006/relationships/image" Target="../media/image72.png"/><Relationship Id="rId2" Type="http://schemas.openxmlformats.org/officeDocument/2006/relationships/notesSlide" Target="../notesSlides/notesSlide7.xml"/><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63.jpeg"/><Relationship Id="rId11" Type="http://schemas.openxmlformats.org/officeDocument/2006/relationships/image" Target="../media/image67.png"/><Relationship Id="rId5" Type="http://schemas.openxmlformats.org/officeDocument/2006/relationships/image" Target="../media/image62.emf"/><Relationship Id="rId15" Type="http://schemas.microsoft.com/office/2007/relationships/hdphoto" Target="../media/hdphoto1.wdp"/><Relationship Id="rId10" Type="http://schemas.openxmlformats.org/officeDocument/2006/relationships/image" Target="../media/image66.png"/><Relationship Id="rId19" Type="http://schemas.openxmlformats.org/officeDocument/2006/relationships/image" Target="../media/image74.jpg"/><Relationship Id="rId4" Type="http://schemas.openxmlformats.org/officeDocument/2006/relationships/image" Target="../media/image61.emf"/><Relationship Id="rId9" Type="http://schemas.openxmlformats.org/officeDocument/2006/relationships/image" Target="../media/image65.emf"/><Relationship Id="rId1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86"/>
            <a:ext cx="12192000" cy="5647764"/>
          </a:xfrm>
          <a:prstGeom prst="rect">
            <a:avLst/>
          </a:prstGeom>
          <a:blipFill>
            <a:blip r:embed="rId3" cstate="print"/>
            <a:stretch>
              <a:fillRect/>
            </a:stretch>
          </a:blip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dirty="0"/>
          </a:p>
        </p:txBody>
      </p:sp>
      <p:sp>
        <p:nvSpPr>
          <p:cNvPr id="3" name="object 3"/>
          <p:cNvSpPr/>
          <p:nvPr/>
        </p:nvSpPr>
        <p:spPr>
          <a:xfrm>
            <a:off x="384" y="5166062"/>
            <a:ext cx="6729132" cy="1693769"/>
          </a:xfrm>
          <a:custGeom>
            <a:avLst/>
            <a:gdLst/>
            <a:ahLst/>
            <a:cxnLst/>
            <a:rect l="l" t="t" r="r" b="b"/>
            <a:pathLst>
              <a:path w="7626350" h="1919604">
                <a:moveTo>
                  <a:pt x="7626096" y="0"/>
                </a:moveTo>
                <a:lnTo>
                  <a:pt x="0" y="0"/>
                </a:lnTo>
                <a:lnTo>
                  <a:pt x="0" y="1919516"/>
                </a:lnTo>
                <a:lnTo>
                  <a:pt x="6915937" y="1919516"/>
                </a:lnTo>
                <a:lnTo>
                  <a:pt x="7626096" y="0"/>
                </a:lnTo>
                <a:close/>
              </a:path>
            </a:pathLst>
          </a:custGeom>
          <a:solidFill>
            <a:srgbClr val="E23D06"/>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grpSp>
        <p:nvGrpSpPr>
          <p:cNvPr id="4" name="Group 3">
            <a:extLst>
              <a:ext uri="{FF2B5EF4-FFF2-40B4-BE49-F238E27FC236}">
                <a16:creationId xmlns:a16="http://schemas.microsoft.com/office/drawing/2014/main" id="{86B27B5E-756B-4BF9-B347-AD659CB2E805}"/>
              </a:ext>
            </a:extLst>
          </p:cNvPr>
          <p:cNvGrpSpPr/>
          <p:nvPr/>
        </p:nvGrpSpPr>
        <p:grpSpPr>
          <a:xfrm>
            <a:off x="7367980" y="5897094"/>
            <a:ext cx="3860346" cy="595032"/>
            <a:chOff x="7367980" y="5897094"/>
            <a:chExt cx="3860346" cy="595032"/>
          </a:xfrm>
        </p:grpSpPr>
        <p:sp>
          <p:nvSpPr>
            <p:cNvPr id="5" name="object 5"/>
            <p:cNvSpPr/>
            <p:nvPr/>
          </p:nvSpPr>
          <p:spPr>
            <a:xfrm>
              <a:off x="9946900" y="6018837"/>
              <a:ext cx="296396" cy="350744"/>
            </a:xfrm>
            <a:custGeom>
              <a:avLst/>
              <a:gdLst/>
              <a:ahLst/>
              <a:cxnLst/>
              <a:rect l="l" t="t" r="r" b="b"/>
              <a:pathLst>
                <a:path w="335915" h="397509">
                  <a:moveTo>
                    <a:pt x="98513" y="0"/>
                  </a:moveTo>
                  <a:lnTo>
                    <a:pt x="0" y="0"/>
                  </a:lnTo>
                  <a:lnTo>
                    <a:pt x="0" y="397306"/>
                  </a:lnTo>
                  <a:lnTo>
                    <a:pt x="97155" y="397306"/>
                  </a:lnTo>
                  <a:lnTo>
                    <a:pt x="97148" y="205701"/>
                  </a:lnTo>
                  <a:lnTo>
                    <a:pt x="94272" y="160947"/>
                  </a:lnTo>
                  <a:lnTo>
                    <a:pt x="92811" y="144386"/>
                  </a:lnTo>
                  <a:lnTo>
                    <a:pt x="184003" y="144386"/>
                  </a:lnTo>
                  <a:lnTo>
                    <a:pt x="98513" y="0"/>
                  </a:lnTo>
                  <a:close/>
                </a:path>
                <a:path w="335915" h="397509">
                  <a:moveTo>
                    <a:pt x="184003" y="144386"/>
                  </a:moveTo>
                  <a:lnTo>
                    <a:pt x="93916" y="144386"/>
                  </a:lnTo>
                  <a:lnTo>
                    <a:pt x="96518" y="150474"/>
                  </a:lnTo>
                  <a:lnTo>
                    <a:pt x="116201" y="192150"/>
                  </a:lnTo>
                  <a:lnTo>
                    <a:pt x="127279" y="212216"/>
                  </a:lnTo>
                  <a:lnTo>
                    <a:pt x="237997" y="397306"/>
                  </a:lnTo>
                  <a:lnTo>
                    <a:pt x="335711" y="397306"/>
                  </a:lnTo>
                  <a:lnTo>
                    <a:pt x="335711" y="253466"/>
                  </a:lnTo>
                  <a:lnTo>
                    <a:pt x="241820" y="253466"/>
                  </a:lnTo>
                  <a:lnTo>
                    <a:pt x="239193" y="247479"/>
                  </a:lnTo>
                  <a:lnTo>
                    <a:pt x="215853" y="198843"/>
                  </a:lnTo>
                  <a:lnTo>
                    <a:pt x="208419" y="185623"/>
                  </a:lnTo>
                  <a:lnTo>
                    <a:pt x="184003" y="144386"/>
                  </a:lnTo>
                  <a:close/>
                </a:path>
                <a:path w="335915" h="397509">
                  <a:moveTo>
                    <a:pt x="335711" y="0"/>
                  </a:moveTo>
                  <a:lnTo>
                    <a:pt x="238544" y="0"/>
                  </a:lnTo>
                  <a:lnTo>
                    <a:pt x="238550" y="192150"/>
                  </a:lnTo>
                  <a:lnTo>
                    <a:pt x="242887" y="253466"/>
                  </a:lnTo>
                  <a:lnTo>
                    <a:pt x="335711" y="253466"/>
                  </a:lnTo>
                  <a:lnTo>
                    <a:pt x="335711"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6" name="object 6"/>
            <p:cNvSpPr/>
            <p:nvPr/>
          </p:nvSpPr>
          <p:spPr>
            <a:xfrm>
              <a:off x="10303423" y="6332601"/>
              <a:ext cx="226919" cy="0"/>
            </a:xfrm>
            <a:custGeom>
              <a:avLst/>
              <a:gdLst/>
              <a:ahLst/>
              <a:cxnLst/>
              <a:rect l="l" t="t" r="r" b="b"/>
              <a:pathLst>
                <a:path w="257175">
                  <a:moveTo>
                    <a:pt x="0" y="0"/>
                  </a:moveTo>
                  <a:lnTo>
                    <a:pt x="256730" y="0"/>
                  </a:lnTo>
                </a:path>
              </a:pathLst>
            </a:custGeom>
            <a:ln w="83819">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7" name="object 7"/>
            <p:cNvSpPr/>
            <p:nvPr/>
          </p:nvSpPr>
          <p:spPr>
            <a:xfrm>
              <a:off x="10303423" y="6262564"/>
              <a:ext cx="86285" cy="0"/>
            </a:xfrm>
            <a:custGeom>
              <a:avLst/>
              <a:gdLst/>
              <a:ahLst/>
              <a:cxnLst/>
              <a:rect l="l" t="t" r="r" b="b"/>
              <a:pathLst>
                <a:path w="97790">
                  <a:moveTo>
                    <a:pt x="0" y="0"/>
                  </a:moveTo>
                  <a:lnTo>
                    <a:pt x="97167" y="0"/>
                  </a:lnTo>
                </a:path>
              </a:pathLst>
            </a:custGeom>
            <a:ln w="74930">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8" name="object 8"/>
            <p:cNvSpPr/>
            <p:nvPr/>
          </p:nvSpPr>
          <p:spPr>
            <a:xfrm>
              <a:off x="10303423" y="6192528"/>
              <a:ext cx="193301" cy="0"/>
            </a:xfrm>
            <a:custGeom>
              <a:avLst/>
              <a:gdLst/>
              <a:ahLst/>
              <a:cxnLst/>
              <a:rect l="l" t="t" r="r" b="b"/>
              <a:pathLst>
                <a:path w="219075">
                  <a:moveTo>
                    <a:pt x="0" y="0"/>
                  </a:moveTo>
                  <a:lnTo>
                    <a:pt x="218465" y="0"/>
                  </a:lnTo>
                </a:path>
              </a:pathLst>
            </a:custGeom>
            <a:ln w="83819">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9" name="object 9"/>
            <p:cNvSpPr/>
            <p:nvPr/>
          </p:nvSpPr>
          <p:spPr>
            <a:xfrm>
              <a:off x="10303423" y="6124173"/>
              <a:ext cx="86285" cy="0"/>
            </a:xfrm>
            <a:custGeom>
              <a:avLst/>
              <a:gdLst/>
              <a:ahLst/>
              <a:cxnLst/>
              <a:rect l="l" t="t" r="r" b="b"/>
              <a:pathLst>
                <a:path w="97790">
                  <a:moveTo>
                    <a:pt x="0" y="0"/>
                  </a:moveTo>
                  <a:lnTo>
                    <a:pt x="97167" y="0"/>
                  </a:lnTo>
                </a:path>
              </a:pathLst>
            </a:custGeom>
            <a:ln w="71120">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0" name="object 10"/>
            <p:cNvSpPr/>
            <p:nvPr/>
          </p:nvSpPr>
          <p:spPr>
            <a:xfrm>
              <a:off x="10303422" y="6055817"/>
              <a:ext cx="220195" cy="0"/>
            </a:xfrm>
            <a:custGeom>
              <a:avLst/>
              <a:gdLst/>
              <a:ahLst/>
              <a:cxnLst/>
              <a:rect l="l" t="t" r="r" b="b"/>
              <a:pathLst>
                <a:path w="249554">
                  <a:moveTo>
                    <a:pt x="0" y="0"/>
                  </a:moveTo>
                  <a:lnTo>
                    <a:pt x="249148" y="0"/>
                  </a:lnTo>
                </a:path>
              </a:pathLst>
            </a:custGeom>
            <a:ln w="83819">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1" name="object 11"/>
            <p:cNvSpPr/>
            <p:nvPr/>
          </p:nvSpPr>
          <p:spPr>
            <a:xfrm>
              <a:off x="11036246" y="6092354"/>
              <a:ext cx="86285" cy="277346"/>
            </a:xfrm>
            <a:custGeom>
              <a:avLst/>
              <a:gdLst/>
              <a:ahLst/>
              <a:cxnLst/>
              <a:rect l="l" t="t" r="r" b="b"/>
              <a:pathLst>
                <a:path w="97790" h="314325">
                  <a:moveTo>
                    <a:pt x="97167" y="0"/>
                  </a:moveTo>
                  <a:lnTo>
                    <a:pt x="0" y="0"/>
                  </a:lnTo>
                  <a:lnTo>
                    <a:pt x="0" y="313994"/>
                  </a:lnTo>
                  <a:lnTo>
                    <a:pt x="97167" y="313994"/>
                  </a:lnTo>
                  <a:lnTo>
                    <a:pt x="97167"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2" name="object 12"/>
            <p:cNvSpPr/>
            <p:nvPr/>
          </p:nvSpPr>
          <p:spPr>
            <a:xfrm>
              <a:off x="10929689" y="6055599"/>
              <a:ext cx="298637" cy="0"/>
            </a:xfrm>
            <a:custGeom>
              <a:avLst/>
              <a:gdLst/>
              <a:ahLst/>
              <a:cxnLst/>
              <a:rect l="l" t="t" r="r" b="b"/>
              <a:pathLst>
                <a:path w="338454">
                  <a:moveTo>
                    <a:pt x="0" y="0"/>
                  </a:moveTo>
                  <a:lnTo>
                    <a:pt x="338416" y="0"/>
                  </a:lnTo>
                </a:path>
              </a:pathLst>
            </a:custGeom>
            <a:ln w="83312">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3" name="object 13"/>
            <p:cNvSpPr/>
            <p:nvPr/>
          </p:nvSpPr>
          <p:spPr>
            <a:xfrm>
              <a:off x="10573726" y="6018837"/>
              <a:ext cx="191060" cy="350744"/>
            </a:xfrm>
            <a:custGeom>
              <a:avLst/>
              <a:gdLst/>
              <a:ahLst/>
              <a:cxnLst/>
              <a:rect l="l" t="t" r="r" b="b"/>
              <a:pathLst>
                <a:path w="216534" h="397509">
                  <a:moveTo>
                    <a:pt x="95351" y="0"/>
                  </a:moveTo>
                  <a:lnTo>
                    <a:pt x="0" y="0"/>
                  </a:lnTo>
                  <a:lnTo>
                    <a:pt x="121043" y="200012"/>
                  </a:lnTo>
                  <a:lnTo>
                    <a:pt x="546" y="397306"/>
                  </a:lnTo>
                  <a:lnTo>
                    <a:pt x="95885" y="397306"/>
                  </a:lnTo>
                  <a:lnTo>
                    <a:pt x="216382" y="200012"/>
                  </a:lnTo>
                  <a:lnTo>
                    <a:pt x="95351" y="0"/>
                  </a:lnTo>
                  <a:close/>
                </a:path>
              </a:pathLst>
            </a:custGeom>
            <a:solidFill>
              <a:srgbClr val="E04428"/>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4" name="object 14"/>
            <p:cNvSpPr/>
            <p:nvPr/>
          </p:nvSpPr>
          <p:spPr>
            <a:xfrm>
              <a:off x="10769546" y="6018836"/>
              <a:ext cx="108696" cy="109818"/>
            </a:xfrm>
            <a:custGeom>
              <a:avLst/>
              <a:gdLst/>
              <a:ahLst/>
              <a:cxnLst/>
              <a:rect l="l" t="t" r="r" b="b"/>
              <a:pathLst>
                <a:path w="123190" h="124459">
                  <a:moveTo>
                    <a:pt x="122834" y="0"/>
                  </a:moveTo>
                  <a:lnTo>
                    <a:pt x="27470" y="0"/>
                  </a:lnTo>
                  <a:lnTo>
                    <a:pt x="0" y="45427"/>
                  </a:lnTo>
                  <a:lnTo>
                    <a:pt x="47675" y="124205"/>
                  </a:lnTo>
                  <a:lnTo>
                    <a:pt x="122834"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5" name="object 15"/>
            <p:cNvSpPr/>
            <p:nvPr/>
          </p:nvSpPr>
          <p:spPr>
            <a:xfrm>
              <a:off x="10769539" y="6261598"/>
              <a:ext cx="108137" cy="108137"/>
            </a:xfrm>
            <a:custGeom>
              <a:avLst/>
              <a:gdLst/>
              <a:ahLst/>
              <a:cxnLst/>
              <a:rect l="l" t="t" r="r" b="b"/>
              <a:pathLst>
                <a:path w="122554" h="122554">
                  <a:moveTo>
                    <a:pt x="47675" y="0"/>
                  </a:moveTo>
                  <a:lnTo>
                    <a:pt x="0" y="78054"/>
                  </a:lnTo>
                  <a:lnTo>
                    <a:pt x="26962" y="122186"/>
                  </a:lnTo>
                  <a:lnTo>
                    <a:pt x="122301" y="122186"/>
                  </a:lnTo>
                  <a:lnTo>
                    <a:pt x="47675"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6" name="object 16"/>
            <p:cNvSpPr/>
            <p:nvPr/>
          </p:nvSpPr>
          <p:spPr>
            <a:xfrm>
              <a:off x="8378826" y="6018843"/>
              <a:ext cx="220756" cy="351304"/>
            </a:xfrm>
            <a:custGeom>
              <a:avLst/>
              <a:gdLst/>
              <a:ahLst/>
              <a:cxnLst/>
              <a:rect l="l" t="t" r="r" b="b"/>
              <a:pathLst>
                <a:path w="250190" h="398145">
                  <a:moveTo>
                    <a:pt x="133375" y="0"/>
                  </a:moveTo>
                  <a:lnTo>
                    <a:pt x="0" y="0"/>
                  </a:lnTo>
                  <a:lnTo>
                    <a:pt x="0" y="397637"/>
                  </a:lnTo>
                  <a:lnTo>
                    <a:pt x="139204" y="397637"/>
                  </a:lnTo>
                  <a:lnTo>
                    <a:pt x="150903" y="397153"/>
                  </a:lnTo>
                  <a:lnTo>
                    <a:pt x="193076" y="385571"/>
                  </a:lnTo>
                  <a:lnTo>
                    <a:pt x="210024" y="374891"/>
                  </a:lnTo>
                  <a:lnTo>
                    <a:pt x="24396" y="374891"/>
                  </a:lnTo>
                  <a:lnTo>
                    <a:pt x="24396" y="199923"/>
                  </a:lnTo>
                  <a:lnTo>
                    <a:pt x="208449" y="199923"/>
                  </a:lnTo>
                  <a:lnTo>
                    <a:pt x="203188" y="196424"/>
                  </a:lnTo>
                  <a:lnTo>
                    <a:pt x="196578" y="192825"/>
                  </a:lnTo>
                  <a:lnTo>
                    <a:pt x="189666" y="189829"/>
                  </a:lnTo>
                  <a:lnTo>
                    <a:pt x="182448" y="187439"/>
                  </a:lnTo>
                  <a:lnTo>
                    <a:pt x="182448" y="186321"/>
                  </a:lnTo>
                  <a:lnTo>
                    <a:pt x="190030" y="182651"/>
                  </a:lnTo>
                  <a:lnTo>
                    <a:pt x="197027" y="178079"/>
                  </a:lnTo>
                  <a:lnTo>
                    <a:pt x="198075" y="177177"/>
                  </a:lnTo>
                  <a:lnTo>
                    <a:pt x="24396" y="177177"/>
                  </a:lnTo>
                  <a:lnTo>
                    <a:pt x="24396" y="22720"/>
                  </a:lnTo>
                  <a:lnTo>
                    <a:pt x="200354" y="22720"/>
                  </a:lnTo>
                  <a:lnTo>
                    <a:pt x="198313" y="20954"/>
                  </a:lnTo>
                  <a:lnTo>
                    <a:pt x="164027" y="3975"/>
                  </a:lnTo>
                  <a:lnTo>
                    <a:pt x="143999" y="440"/>
                  </a:lnTo>
                  <a:lnTo>
                    <a:pt x="133375" y="0"/>
                  </a:lnTo>
                  <a:close/>
                </a:path>
                <a:path w="250190" h="398145">
                  <a:moveTo>
                    <a:pt x="208449" y="199923"/>
                  </a:moveTo>
                  <a:lnTo>
                    <a:pt x="136461" y="199923"/>
                  </a:lnTo>
                  <a:lnTo>
                    <a:pt x="145816" y="200312"/>
                  </a:lnTo>
                  <a:lnTo>
                    <a:pt x="154806" y="201482"/>
                  </a:lnTo>
                  <a:lnTo>
                    <a:pt x="193365" y="218398"/>
                  </a:lnTo>
                  <a:lnTo>
                    <a:pt x="217830" y="251485"/>
                  </a:lnTo>
                  <a:lnTo>
                    <a:pt x="224332" y="288086"/>
                  </a:lnTo>
                  <a:lnTo>
                    <a:pt x="223951" y="297954"/>
                  </a:lnTo>
                  <a:lnTo>
                    <a:pt x="210781" y="339301"/>
                  </a:lnTo>
                  <a:lnTo>
                    <a:pt x="180796" y="365626"/>
                  </a:lnTo>
                  <a:lnTo>
                    <a:pt x="136982" y="374891"/>
                  </a:lnTo>
                  <a:lnTo>
                    <a:pt x="210024" y="374891"/>
                  </a:lnTo>
                  <a:lnTo>
                    <a:pt x="236966" y="342844"/>
                  </a:lnTo>
                  <a:lnTo>
                    <a:pt x="249336" y="300274"/>
                  </a:lnTo>
                  <a:lnTo>
                    <a:pt x="249859" y="288086"/>
                  </a:lnTo>
                  <a:lnTo>
                    <a:pt x="249543" y="278693"/>
                  </a:lnTo>
                  <a:lnTo>
                    <a:pt x="238848" y="236597"/>
                  </a:lnTo>
                  <a:lnTo>
                    <a:pt x="215454" y="205377"/>
                  </a:lnTo>
                  <a:lnTo>
                    <a:pt x="209499" y="200621"/>
                  </a:lnTo>
                  <a:lnTo>
                    <a:pt x="208449" y="199923"/>
                  </a:lnTo>
                  <a:close/>
                </a:path>
                <a:path w="250190" h="398145">
                  <a:moveTo>
                    <a:pt x="200354" y="22720"/>
                  </a:moveTo>
                  <a:lnTo>
                    <a:pt x="132270" y="22720"/>
                  </a:lnTo>
                  <a:lnTo>
                    <a:pt x="140799" y="23062"/>
                  </a:lnTo>
                  <a:lnTo>
                    <a:pt x="148917" y="24085"/>
                  </a:lnTo>
                  <a:lnTo>
                    <a:pt x="187883" y="43662"/>
                  </a:lnTo>
                  <a:lnTo>
                    <a:pt x="207175" y="82900"/>
                  </a:lnTo>
                  <a:lnTo>
                    <a:pt x="208533" y="99517"/>
                  </a:lnTo>
                  <a:lnTo>
                    <a:pt x="208186" y="108194"/>
                  </a:lnTo>
                  <a:lnTo>
                    <a:pt x="196291" y="144813"/>
                  </a:lnTo>
                  <a:lnTo>
                    <a:pt x="163321" y="171653"/>
                  </a:lnTo>
                  <a:lnTo>
                    <a:pt x="132841" y="177177"/>
                  </a:lnTo>
                  <a:lnTo>
                    <a:pt x="198075" y="177177"/>
                  </a:lnTo>
                  <a:lnTo>
                    <a:pt x="222968" y="148024"/>
                  </a:lnTo>
                  <a:lnTo>
                    <a:pt x="233825" y="107426"/>
                  </a:lnTo>
                  <a:lnTo>
                    <a:pt x="234060" y="99517"/>
                  </a:lnTo>
                  <a:lnTo>
                    <a:pt x="233578" y="88424"/>
                  </a:lnTo>
                  <a:lnTo>
                    <a:pt x="222234" y="49478"/>
                  </a:lnTo>
                  <a:lnTo>
                    <a:pt x="205358" y="27051"/>
                  </a:lnTo>
                  <a:lnTo>
                    <a:pt x="200354" y="2272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7" name="object 17"/>
            <p:cNvSpPr/>
            <p:nvPr/>
          </p:nvSpPr>
          <p:spPr>
            <a:xfrm>
              <a:off x="8973717" y="6012947"/>
              <a:ext cx="308162" cy="363071"/>
            </a:xfrm>
            <a:custGeom>
              <a:avLst/>
              <a:gdLst/>
              <a:ahLst/>
              <a:cxnLst/>
              <a:rect l="l" t="t" r="r" b="b"/>
              <a:pathLst>
                <a:path w="349250" h="411479">
                  <a:moveTo>
                    <a:pt x="197180" y="0"/>
                  </a:moveTo>
                  <a:lnTo>
                    <a:pt x="156535" y="3859"/>
                  </a:lnTo>
                  <a:lnTo>
                    <a:pt x="118986" y="15405"/>
                  </a:lnTo>
                  <a:lnTo>
                    <a:pt x="85337" y="33769"/>
                  </a:lnTo>
                  <a:lnTo>
                    <a:pt x="44096" y="72373"/>
                  </a:lnTo>
                  <a:lnTo>
                    <a:pt x="23374" y="104544"/>
                  </a:lnTo>
                  <a:lnTo>
                    <a:pt x="8502" y="141345"/>
                  </a:lnTo>
                  <a:lnTo>
                    <a:pt x="945" y="181482"/>
                  </a:lnTo>
                  <a:lnTo>
                    <a:pt x="0" y="202717"/>
                  </a:lnTo>
                  <a:lnTo>
                    <a:pt x="416" y="216998"/>
                  </a:lnTo>
                  <a:lnTo>
                    <a:pt x="6642" y="258178"/>
                  </a:lnTo>
                  <a:lnTo>
                    <a:pt x="19979" y="296150"/>
                  </a:lnTo>
                  <a:lnTo>
                    <a:pt x="39825" y="330098"/>
                  </a:lnTo>
                  <a:lnTo>
                    <a:pt x="65436" y="359468"/>
                  </a:lnTo>
                  <a:lnTo>
                    <a:pt x="96215" y="382803"/>
                  </a:lnTo>
                  <a:lnTo>
                    <a:pt x="131612" y="399660"/>
                  </a:lnTo>
                  <a:lnTo>
                    <a:pt x="171072" y="409387"/>
                  </a:lnTo>
                  <a:lnTo>
                    <a:pt x="199402" y="411264"/>
                  </a:lnTo>
                  <a:lnTo>
                    <a:pt x="208279" y="411096"/>
                  </a:lnTo>
                  <a:lnTo>
                    <a:pt x="249015" y="405601"/>
                  </a:lnTo>
                  <a:lnTo>
                    <a:pt x="288963" y="392252"/>
                  </a:lnTo>
                  <a:lnTo>
                    <a:pt x="297996" y="387959"/>
                  </a:lnTo>
                  <a:lnTo>
                    <a:pt x="199402" y="387959"/>
                  </a:lnTo>
                  <a:lnTo>
                    <a:pt x="181013" y="387055"/>
                  </a:lnTo>
                  <a:lnTo>
                    <a:pt x="130047" y="373557"/>
                  </a:lnTo>
                  <a:lnTo>
                    <a:pt x="87053" y="345990"/>
                  </a:lnTo>
                  <a:lnTo>
                    <a:pt x="54146" y="306985"/>
                  </a:lnTo>
                  <a:lnTo>
                    <a:pt x="32845" y="258151"/>
                  </a:lnTo>
                  <a:lnTo>
                    <a:pt x="25526" y="202717"/>
                  </a:lnTo>
                  <a:lnTo>
                    <a:pt x="26348" y="183803"/>
                  </a:lnTo>
                  <a:lnTo>
                    <a:pt x="38671" y="131318"/>
                  </a:lnTo>
                  <a:lnTo>
                    <a:pt x="63969" y="87021"/>
                  </a:lnTo>
                  <a:lnTo>
                    <a:pt x="100041" y="53089"/>
                  </a:lnTo>
                  <a:lnTo>
                    <a:pt x="145616" y="30955"/>
                  </a:lnTo>
                  <a:lnTo>
                    <a:pt x="197713" y="23304"/>
                  </a:lnTo>
                  <a:lnTo>
                    <a:pt x="300208" y="23304"/>
                  </a:lnTo>
                  <a:lnTo>
                    <a:pt x="297459" y="21844"/>
                  </a:lnTo>
                  <a:lnTo>
                    <a:pt x="259016" y="7797"/>
                  </a:lnTo>
                  <a:lnTo>
                    <a:pt x="214333" y="536"/>
                  </a:lnTo>
                  <a:lnTo>
                    <a:pt x="205902" y="134"/>
                  </a:lnTo>
                  <a:lnTo>
                    <a:pt x="197180" y="0"/>
                  </a:lnTo>
                  <a:close/>
                </a:path>
                <a:path w="349250" h="411479">
                  <a:moveTo>
                    <a:pt x="333882" y="333870"/>
                  </a:moveTo>
                  <a:lnTo>
                    <a:pt x="298640" y="361048"/>
                  </a:lnTo>
                  <a:lnTo>
                    <a:pt x="256222" y="379488"/>
                  </a:lnTo>
                  <a:lnTo>
                    <a:pt x="214793" y="387373"/>
                  </a:lnTo>
                  <a:lnTo>
                    <a:pt x="199402" y="387959"/>
                  </a:lnTo>
                  <a:lnTo>
                    <a:pt x="297996" y="387959"/>
                  </a:lnTo>
                  <a:lnTo>
                    <a:pt x="331095" y="366817"/>
                  </a:lnTo>
                  <a:lnTo>
                    <a:pt x="349110" y="350799"/>
                  </a:lnTo>
                  <a:lnTo>
                    <a:pt x="333882" y="333870"/>
                  </a:lnTo>
                  <a:close/>
                </a:path>
                <a:path w="349250" h="411479">
                  <a:moveTo>
                    <a:pt x="300208" y="23304"/>
                  </a:moveTo>
                  <a:lnTo>
                    <a:pt x="197713" y="23304"/>
                  </a:lnTo>
                  <a:lnTo>
                    <a:pt x="212276" y="23747"/>
                  </a:lnTo>
                  <a:lnTo>
                    <a:pt x="226002" y="25074"/>
                  </a:lnTo>
                  <a:lnTo>
                    <a:pt x="272513" y="37761"/>
                  </a:lnTo>
                  <a:lnTo>
                    <a:pt x="308563" y="56381"/>
                  </a:lnTo>
                  <a:lnTo>
                    <a:pt x="324154" y="68237"/>
                  </a:lnTo>
                  <a:lnTo>
                    <a:pt x="339140" y="49936"/>
                  </a:lnTo>
                  <a:lnTo>
                    <a:pt x="331295" y="43167"/>
                  </a:lnTo>
                  <a:lnTo>
                    <a:pt x="322714" y="36758"/>
                  </a:lnTo>
                  <a:lnTo>
                    <a:pt x="313403" y="30700"/>
                  </a:lnTo>
                  <a:lnTo>
                    <a:pt x="303364" y="24980"/>
                  </a:lnTo>
                  <a:lnTo>
                    <a:pt x="300208" y="23304"/>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8" name="object 18"/>
            <p:cNvSpPr/>
            <p:nvPr/>
          </p:nvSpPr>
          <p:spPr>
            <a:xfrm>
              <a:off x="9347150" y="6018833"/>
              <a:ext cx="262218" cy="357468"/>
            </a:xfrm>
            <a:custGeom>
              <a:avLst/>
              <a:gdLst/>
              <a:ahLst/>
              <a:cxnLst/>
              <a:rect l="l" t="t" r="r" b="b"/>
              <a:pathLst>
                <a:path w="297179" h="405129">
                  <a:moveTo>
                    <a:pt x="24422" y="0"/>
                  </a:moveTo>
                  <a:lnTo>
                    <a:pt x="0" y="0"/>
                  </a:lnTo>
                  <a:lnTo>
                    <a:pt x="0" y="261226"/>
                  </a:lnTo>
                  <a:lnTo>
                    <a:pt x="6150" y="307044"/>
                  </a:lnTo>
                  <a:lnTo>
                    <a:pt x="24088" y="345195"/>
                  </a:lnTo>
                  <a:lnTo>
                    <a:pt x="51914" y="374512"/>
                  </a:lnTo>
                  <a:lnTo>
                    <a:pt x="88607" y="394449"/>
                  </a:lnTo>
                  <a:lnTo>
                    <a:pt x="132608" y="403952"/>
                  </a:lnTo>
                  <a:lnTo>
                    <a:pt x="148640" y="404583"/>
                  </a:lnTo>
                  <a:lnTo>
                    <a:pt x="164659" y="403952"/>
                  </a:lnTo>
                  <a:lnTo>
                    <a:pt x="208686" y="394449"/>
                  </a:lnTo>
                  <a:lnTo>
                    <a:pt x="235445" y="381279"/>
                  </a:lnTo>
                  <a:lnTo>
                    <a:pt x="148069" y="381279"/>
                  </a:lnTo>
                  <a:lnTo>
                    <a:pt x="134399" y="380762"/>
                  </a:lnTo>
                  <a:lnTo>
                    <a:pt x="86157" y="368337"/>
                  </a:lnTo>
                  <a:lnTo>
                    <a:pt x="50445" y="340713"/>
                  </a:lnTo>
                  <a:lnTo>
                    <a:pt x="29313" y="299265"/>
                  </a:lnTo>
                  <a:lnTo>
                    <a:pt x="24465" y="261226"/>
                  </a:lnTo>
                  <a:lnTo>
                    <a:pt x="24422" y="0"/>
                  </a:lnTo>
                  <a:close/>
                </a:path>
                <a:path w="297179" h="405129">
                  <a:moveTo>
                    <a:pt x="297002" y="0"/>
                  </a:moveTo>
                  <a:lnTo>
                    <a:pt x="272592" y="0"/>
                  </a:lnTo>
                  <a:lnTo>
                    <a:pt x="272503" y="261226"/>
                  </a:lnTo>
                  <a:lnTo>
                    <a:pt x="272034" y="272924"/>
                  </a:lnTo>
                  <a:lnTo>
                    <a:pt x="263728" y="310286"/>
                  </a:lnTo>
                  <a:lnTo>
                    <a:pt x="238493" y="348856"/>
                  </a:lnTo>
                  <a:lnTo>
                    <a:pt x="199250" y="372973"/>
                  </a:lnTo>
                  <a:lnTo>
                    <a:pt x="161883" y="380762"/>
                  </a:lnTo>
                  <a:lnTo>
                    <a:pt x="148069" y="381279"/>
                  </a:lnTo>
                  <a:lnTo>
                    <a:pt x="235445" y="381279"/>
                  </a:lnTo>
                  <a:lnTo>
                    <a:pt x="264961" y="355970"/>
                  </a:lnTo>
                  <a:lnTo>
                    <a:pt x="286169" y="320687"/>
                  </a:lnTo>
                  <a:lnTo>
                    <a:pt x="296323" y="277305"/>
                  </a:lnTo>
                  <a:lnTo>
                    <a:pt x="297002" y="261226"/>
                  </a:lnTo>
                  <a:lnTo>
                    <a:pt x="297002"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9" name="object 19"/>
            <p:cNvSpPr/>
            <p:nvPr/>
          </p:nvSpPr>
          <p:spPr>
            <a:xfrm>
              <a:off x="9677943" y="6012961"/>
              <a:ext cx="208989" cy="363071"/>
            </a:xfrm>
            <a:custGeom>
              <a:avLst/>
              <a:gdLst/>
              <a:ahLst/>
              <a:cxnLst/>
              <a:rect l="l" t="t" r="r" b="b"/>
              <a:pathLst>
                <a:path w="236854" h="411479">
                  <a:moveTo>
                    <a:pt x="16370" y="343014"/>
                  </a:moveTo>
                  <a:lnTo>
                    <a:pt x="0" y="361607"/>
                  </a:lnTo>
                  <a:lnTo>
                    <a:pt x="6965" y="368370"/>
                  </a:lnTo>
                  <a:lnTo>
                    <a:pt x="14509" y="374778"/>
                  </a:lnTo>
                  <a:lnTo>
                    <a:pt x="54825" y="398665"/>
                  </a:lnTo>
                  <a:lnTo>
                    <a:pt x="93738" y="409143"/>
                  </a:lnTo>
                  <a:lnTo>
                    <a:pt x="121488" y="411264"/>
                  </a:lnTo>
                  <a:lnTo>
                    <a:pt x="134449" y="410759"/>
                  </a:lnTo>
                  <a:lnTo>
                    <a:pt x="179715" y="398810"/>
                  </a:lnTo>
                  <a:lnTo>
                    <a:pt x="198357" y="387375"/>
                  </a:lnTo>
                  <a:lnTo>
                    <a:pt x="122580" y="387375"/>
                  </a:lnTo>
                  <a:lnTo>
                    <a:pt x="110435" y="386945"/>
                  </a:lnTo>
                  <a:lnTo>
                    <a:pt x="68648" y="376895"/>
                  </a:lnTo>
                  <a:lnTo>
                    <a:pt x="29456" y="354736"/>
                  </a:lnTo>
                  <a:lnTo>
                    <a:pt x="22719" y="349086"/>
                  </a:lnTo>
                  <a:lnTo>
                    <a:pt x="16370" y="343014"/>
                  </a:lnTo>
                  <a:close/>
                </a:path>
                <a:path w="236854" h="411479">
                  <a:moveTo>
                    <a:pt x="127025" y="0"/>
                  </a:moveTo>
                  <a:lnTo>
                    <a:pt x="89209" y="4848"/>
                  </a:lnTo>
                  <a:lnTo>
                    <a:pt x="48582" y="24780"/>
                  </a:lnTo>
                  <a:lnTo>
                    <a:pt x="20911" y="55499"/>
                  </a:lnTo>
                  <a:lnTo>
                    <a:pt x="8288" y="92988"/>
                  </a:lnTo>
                  <a:lnTo>
                    <a:pt x="7759" y="102882"/>
                  </a:lnTo>
                  <a:lnTo>
                    <a:pt x="8308" y="114105"/>
                  </a:lnTo>
                  <a:lnTo>
                    <a:pt x="21223" y="150838"/>
                  </a:lnTo>
                  <a:lnTo>
                    <a:pt x="54810" y="183070"/>
                  </a:lnTo>
                  <a:lnTo>
                    <a:pt x="90617" y="201679"/>
                  </a:lnTo>
                  <a:lnTo>
                    <a:pt x="128466" y="218295"/>
                  </a:lnTo>
                  <a:lnTo>
                    <a:pt x="146964" y="226682"/>
                  </a:lnTo>
                  <a:lnTo>
                    <a:pt x="186341" y="252235"/>
                  </a:lnTo>
                  <a:lnTo>
                    <a:pt x="209126" y="289336"/>
                  </a:lnTo>
                  <a:lnTo>
                    <a:pt x="211302" y="308914"/>
                  </a:lnTo>
                  <a:lnTo>
                    <a:pt x="210871" y="317702"/>
                  </a:lnTo>
                  <a:lnTo>
                    <a:pt x="196106" y="354809"/>
                  </a:lnTo>
                  <a:lnTo>
                    <a:pt x="165027" y="378774"/>
                  </a:lnTo>
                  <a:lnTo>
                    <a:pt x="122580" y="387375"/>
                  </a:lnTo>
                  <a:lnTo>
                    <a:pt x="198357" y="387375"/>
                  </a:lnTo>
                  <a:lnTo>
                    <a:pt x="224321" y="357403"/>
                  </a:lnTo>
                  <a:lnTo>
                    <a:pt x="236314" y="318445"/>
                  </a:lnTo>
                  <a:lnTo>
                    <a:pt x="236816" y="307809"/>
                  </a:lnTo>
                  <a:lnTo>
                    <a:pt x="236273" y="295777"/>
                  </a:lnTo>
                  <a:lnTo>
                    <a:pt x="223373" y="256537"/>
                  </a:lnTo>
                  <a:lnTo>
                    <a:pt x="197681" y="228017"/>
                  </a:lnTo>
                  <a:lnTo>
                    <a:pt x="163289" y="207434"/>
                  </a:lnTo>
                  <a:lnTo>
                    <a:pt x="97904" y="178295"/>
                  </a:lnTo>
                  <a:lnTo>
                    <a:pt x="89002" y="174129"/>
                  </a:lnTo>
                  <a:lnTo>
                    <a:pt x="52408" y="148597"/>
                  </a:lnTo>
                  <a:lnTo>
                    <a:pt x="34112" y="111534"/>
                  </a:lnTo>
                  <a:lnTo>
                    <a:pt x="33566" y="102057"/>
                  </a:lnTo>
                  <a:lnTo>
                    <a:pt x="33962" y="94879"/>
                  </a:lnTo>
                  <a:lnTo>
                    <a:pt x="52700" y="54258"/>
                  </a:lnTo>
                  <a:lnTo>
                    <a:pt x="87922" y="30657"/>
                  </a:lnTo>
                  <a:lnTo>
                    <a:pt x="127558" y="23863"/>
                  </a:lnTo>
                  <a:lnTo>
                    <a:pt x="210994" y="23863"/>
                  </a:lnTo>
                  <a:lnTo>
                    <a:pt x="209254" y="22734"/>
                  </a:lnTo>
                  <a:lnTo>
                    <a:pt x="170116" y="5816"/>
                  </a:lnTo>
                  <a:lnTo>
                    <a:pt x="138864" y="365"/>
                  </a:lnTo>
                  <a:lnTo>
                    <a:pt x="127025" y="0"/>
                  </a:lnTo>
                  <a:close/>
                </a:path>
                <a:path w="236854" h="411479">
                  <a:moveTo>
                    <a:pt x="210994" y="23863"/>
                  </a:moveTo>
                  <a:lnTo>
                    <a:pt x="127558" y="23863"/>
                  </a:lnTo>
                  <a:lnTo>
                    <a:pt x="137303" y="24199"/>
                  </a:lnTo>
                  <a:lnTo>
                    <a:pt x="146535" y="25209"/>
                  </a:lnTo>
                  <a:lnTo>
                    <a:pt x="184975" y="37922"/>
                  </a:lnTo>
                  <a:lnTo>
                    <a:pt x="214655" y="57962"/>
                  </a:lnTo>
                  <a:lnTo>
                    <a:pt x="228231" y="36880"/>
                  </a:lnTo>
                  <a:lnTo>
                    <a:pt x="222426" y="31892"/>
                  </a:lnTo>
                  <a:lnTo>
                    <a:pt x="216100" y="27176"/>
                  </a:lnTo>
                  <a:lnTo>
                    <a:pt x="210994" y="23863"/>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20" name="object 20"/>
            <p:cNvSpPr/>
            <p:nvPr/>
          </p:nvSpPr>
          <p:spPr>
            <a:xfrm>
              <a:off x="8652771" y="6018842"/>
              <a:ext cx="285750" cy="351304"/>
            </a:xfrm>
            <a:custGeom>
              <a:avLst/>
              <a:gdLst/>
              <a:ahLst/>
              <a:cxnLst/>
              <a:rect l="l" t="t" r="r" b="b"/>
              <a:pathLst>
                <a:path w="323850" h="398145">
                  <a:moveTo>
                    <a:pt x="174980" y="0"/>
                  </a:moveTo>
                  <a:lnTo>
                    <a:pt x="148640" y="0"/>
                  </a:lnTo>
                  <a:lnTo>
                    <a:pt x="0" y="397649"/>
                  </a:lnTo>
                  <a:lnTo>
                    <a:pt x="26060" y="397649"/>
                  </a:lnTo>
                  <a:lnTo>
                    <a:pt x="77088" y="260108"/>
                  </a:lnTo>
                  <a:lnTo>
                    <a:pt x="99771" y="200024"/>
                  </a:lnTo>
                  <a:lnTo>
                    <a:pt x="249749" y="200024"/>
                  </a:lnTo>
                  <a:lnTo>
                    <a:pt x="240981" y="176568"/>
                  </a:lnTo>
                  <a:lnTo>
                    <a:pt x="108610" y="176568"/>
                  </a:lnTo>
                  <a:lnTo>
                    <a:pt x="146418" y="76238"/>
                  </a:lnTo>
                  <a:lnTo>
                    <a:pt x="161112" y="28549"/>
                  </a:lnTo>
                  <a:lnTo>
                    <a:pt x="185652" y="28549"/>
                  </a:lnTo>
                  <a:lnTo>
                    <a:pt x="174980" y="0"/>
                  </a:lnTo>
                  <a:close/>
                </a:path>
                <a:path w="323850" h="398145">
                  <a:moveTo>
                    <a:pt x="249749" y="200024"/>
                  </a:moveTo>
                  <a:lnTo>
                    <a:pt x="223431" y="200024"/>
                  </a:lnTo>
                  <a:lnTo>
                    <a:pt x="237388" y="237337"/>
                  </a:lnTo>
                  <a:lnTo>
                    <a:pt x="245960" y="260108"/>
                  </a:lnTo>
                  <a:lnTo>
                    <a:pt x="297535" y="397649"/>
                  </a:lnTo>
                  <a:lnTo>
                    <a:pt x="323621" y="397649"/>
                  </a:lnTo>
                  <a:lnTo>
                    <a:pt x="249749" y="200024"/>
                  </a:lnTo>
                  <a:close/>
                </a:path>
                <a:path w="323850" h="398145">
                  <a:moveTo>
                    <a:pt x="185652" y="28549"/>
                  </a:moveTo>
                  <a:lnTo>
                    <a:pt x="162509" y="28549"/>
                  </a:lnTo>
                  <a:lnTo>
                    <a:pt x="167462" y="46037"/>
                  </a:lnTo>
                  <a:lnTo>
                    <a:pt x="168973" y="50812"/>
                  </a:lnTo>
                  <a:lnTo>
                    <a:pt x="170548" y="56006"/>
                  </a:lnTo>
                  <a:lnTo>
                    <a:pt x="173862" y="67081"/>
                  </a:lnTo>
                  <a:lnTo>
                    <a:pt x="175526" y="72021"/>
                  </a:lnTo>
                  <a:lnTo>
                    <a:pt x="177203" y="76238"/>
                  </a:lnTo>
                  <a:lnTo>
                    <a:pt x="214680" y="176568"/>
                  </a:lnTo>
                  <a:lnTo>
                    <a:pt x="240981" y="176568"/>
                  </a:lnTo>
                  <a:lnTo>
                    <a:pt x="185652" y="28549"/>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21" name="object 21"/>
            <p:cNvSpPr/>
            <p:nvPr/>
          </p:nvSpPr>
          <p:spPr>
            <a:xfrm>
              <a:off x="8021363" y="6018842"/>
              <a:ext cx="285750" cy="351304"/>
            </a:xfrm>
            <a:custGeom>
              <a:avLst/>
              <a:gdLst/>
              <a:ahLst/>
              <a:cxnLst/>
              <a:rect l="l" t="t" r="r" b="b"/>
              <a:pathLst>
                <a:path w="323850" h="398145">
                  <a:moveTo>
                    <a:pt x="174967" y="0"/>
                  </a:moveTo>
                  <a:lnTo>
                    <a:pt x="148640" y="0"/>
                  </a:lnTo>
                  <a:lnTo>
                    <a:pt x="0" y="397649"/>
                  </a:lnTo>
                  <a:lnTo>
                    <a:pt x="26060" y="397649"/>
                  </a:lnTo>
                  <a:lnTo>
                    <a:pt x="77088" y="260108"/>
                  </a:lnTo>
                  <a:lnTo>
                    <a:pt x="99771" y="200024"/>
                  </a:lnTo>
                  <a:lnTo>
                    <a:pt x="249743" y="200024"/>
                  </a:lnTo>
                  <a:lnTo>
                    <a:pt x="240974" y="176568"/>
                  </a:lnTo>
                  <a:lnTo>
                    <a:pt x="108610" y="176568"/>
                  </a:lnTo>
                  <a:lnTo>
                    <a:pt x="146418" y="76238"/>
                  </a:lnTo>
                  <a:lnTo>
                    <a:pt x="161112" y="28549"/>
                  </a:lnTo>
                  <a:lnTo>
                    <a:pt x="185640" y="28549"/>
                  </a:lnTo>
                  <a:lnTo>
                    <a:pt x="174967" y="0"/>
                  </a:lnTo>
                  <a:close/>
                </a:path>
                <a:path w="323850" h="398145">
                  <a:moveTo>
                    <a:pt x="249743" y="200024"/>
                  </a:moveTo>
                  <a:lnTo>
                    <a:pt x="223431" y="200024"/>
                  </a:lnTo>
                  <a:lnTo>
                    <a:pt x="237388" y="237337"/>
                  </a:lnTo>
                  <a:lnTo>
                    <a:pt x="245960" y="260108"/>
                  </a:lnTo>
                  <a:lnTo>
                    <a:pt x="297535" y="397649"/>
                  </a:lnTo>
                  <a:lnTo>
                    <a:pt x="323621" y="397649"/>
                  </a:lnTo>
                  <a:lnTo>
                    <a:pt x="249743" y="200024"/>
                  </a:lnTo>
                  <a:close/>
                </a:path>
                <a:path w="323850" h="398145">
                  <a:moveTo>
                    <a:pt x="185640" y="28549"/>
                  </a:moveTo>
                  <a:lnTo>
                    <a:pt x="162509" y="28549"/>
                  </a:lnTo>
                  <a:lnTo>
                    <a:pt x="167462" y="46037"/>
                  </a:lnTo>
                  <a:lnTo>
                    <a:pt x="168973" y="50812"/>
                  </a:lnTo>
                  <a:lnTo>
                    <a:pt x="170548" y="56006"/>
                  </a:lnTo>
                  <a:lnTo>
                    <a:pt x="173862" y="67081"/>
                  </a:lnTo>
                  <a:lnTo>
                    <a:pt x="175513" y="72021"/>
                  </a:lnTo>
                  <a:lnTo>
                    <a:pt x="177203" y="76238"/>
                  </a:lnTo>
                  <a:lnTo>
                    <a:pt x="214680" y="176568"/>
                  </a:lnTo>
                  <a:lnTo>
                    <a:pt x="240974" y="176568"/>
                  </a:lnTo>
                  <a:lnTo>
                    <a:pt x="185640" y="28549"/>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22" name="object 22"/>
            <p:cNvSpPr/>
            <p:nvPr/>
          </p:nvSpPr>
          <p:spPr>
            <a:xfrm>
              <a:off x="7367980" y="5897094"/>
              <a:ext cx="603437" cy="595032"/>
            </a:xfrm>
            <a:custGeom>
              <a:avLst/>
              <a:gdLst/>
              <a:ahLst/>
              <a:cxnLst/>
              <a:rect l="l" t="t" r="r" b="b"/>
              <a:pathLst>
                <a:path w="683895" h="674370">
                  <a:moveTo>
                    <a:pt x="260959" y="0"/>
                  </a:moveTo>
                  <a:lnTo>
                    <a:pt x="217264" y="13774"/>
                  </a:lnTo>
                  <a:lnTo>
                    <a:pt x="176317" y="33030"/>
                  </a:lnTo>
                  <a:lnTo>
                    <a:pt x="138554" y="57332"/>
                  </a:lnTo>
                  <a:lnTo>
                    <a:pt x="104411" y="86244"/>
                  </a:lnTo>
                  <a:lnTo>
                    <a:pt x="74325" y="119330"/>
                  </a:lnTo>
                  <a:lnTo>
                    <a:pt x="48731" y="156155"/>
                  </a:lnTo>
                  <a:lnTo>
                    <a:pt x="28065" y="196283"/>
                  </a:lnTo>
                  <a:lnTo>
                    <a:pt x="12764" y="239279"/>
                  </a:lnTo>
                  <a:lnTo>
                    <a:pt x="3263" y="284706"/>
                  </a:lnTo>
                  <a:lnTo>
                    <a:pt x="0" y="332130"/>
                  </a:lnTo>
                  <a:lnTo>
                    <a:pt x="3119" y="378502"/>
                  </a:lnTo>
                  <a:lnTo>
                    <a:pt x="12207" y="422978"/>
                  </a:lnTo>
                  <a:lnTo>
                    <a:pt x="26856" y="465152"/>
                  </a:lnTo>
                  <a:lnTo>
                    <a:pt x="46659" y="504616"/>
                  </a:lnTo>
                  <a:lnTo>
                    <a:pt x="71209" y="540962"/>
                  </a:lnTo>
                  <a:lnTo>
                    <a:pt x="100098" y="573784"/>
                  </a:lnTo>
                  <a:lnTo>
                    <a:pt x="132919" y="602674"/>
                  </a:lnTo>
                  <a:lnTo>
                    <a:pt x="169265" y="627224"/>
                  </a:lnTo>
                  <a:lnTo>
                    <a:pt x="208729" y="647028"/>
                  </a:lnTo>
                  <a:lnTo>
                    <a:pt x="250904" y="661678"/>
                  </a:lnTo>
                  <a:lnTo>
                    <a:pt x="295382" y="670767"/>
                  </a:lnTo>
                  <a:lnTo>
                    <a:pt x="341756" y="673887"/>
                  </a:lnTo>
                  <a:lnTo>
                    <a:pt x="388131" y="670767"/>
                  </a:lnTo>
                  <a:lnTo>
                    <a:pt x="432609" y="661678"/>
                  </a:lnTo>
                  <a:lnTo>
                    <a:pt x="474784" y="647028"/>
                  </a:lnTo>
                  <a:lnTo>
                    <a:pt x="514248" y="627224"/>
                  </a:lnTo>
                  <a:lnTo>
                    <a:pt x="550594" y="602674"/>
                  </a:lnTo>
                  <a:lnTo>
                    <a:pt x="583415" y="573784"/>
                  </a:lnTo>
                  <a:lnTo>
                    <a:pt x="612304" y="540962"/>
                  </a:lnTo>
                  <a:lnTo>
                    <a:pt x="615354" y="536447"/>
                  </a:lnTo>
                  <a:lnTo>
                    <a:pt x="68351" y="536447"/>
                  </a:lnTo>
                  <a:lnTo>
                    <a:pt x="260959" y="0"/>
                  </a:lnTo>
                  <a:close/>
                </a:path>
                <a:path w="683895" h="674370">
                  <a:moveTo>
                    <a:pt x="449922" y="7848"/>
                  </a:moveTo>
                  <a:lnTo>
                    <a:pt x="260121" y="536447"/>
                  </a:lnTo>
                  <a:lnTo>
                    <a:pt x="332968" y="536447"/>
                  </a:lnTo>
                  <a:lnTo>
                    <a:pt x="474891" y="128574"/>
                  </a:lnTo>
                  <a:lnTo>
                    <a:pt x="615335" y="128574"/>
                  </a:lnTo>
                  <a:lnTo>
                    <a:pt x="603191" y="111998"/>
                  </a:lnTo>
                  <a:lnTo>
                    <a:pt x="570811" y="78485"/>
                  </a:lnTo>
                  <a:lnTo>
                    <a:pt x="534144" y="49626"/>
                  </a:lnTo>
                  <a:lnTo>
                    <a:pt x="493683" y="25917"/>
                  </a:lnTo>
                  <a:lnTo>
                    <a:pt x="449922" y="7848"/>
                  </a:lnTo>
                  <a:close/>
                </a:path>
                <a:path w="683895" h="674370">
                  <a:moveTo>
                    <a:pt x="615546" y="536162"/>
                  </a:moveTo>
                  <a:lnTo>
                    <a:pt x="615354" y="536447"/>
                  </a:lnTo>
                  <a:lnTo>
                    <a:pt x="615645" y="536447"/>
                  </a:lnTo>
                  <a:lnTo>
                    <a:pt x="615546" y="536162"/>
                  </a:lnTo>
                  <a:close/>
                </a:path>
                <a:path w="683895" h="674370">
                  <a:moveTo>
                    <a:pt x="615335" y="128574"/>
                  </a:moveTo>
                  <a:lnTo>
                    <a:pt x="474891" y="128574"/>
                  </a:lnTo>
                  <a:lnTo>
                    <a:pt x="615546" y="536162"/>
                  </a:lnTo>
                  <a:lnTo>
                    <a:pt x="656657" y="465152"/>
                  </a:lnTo>
                  <a:lnTo>
                    <a:pt x="671306" y="422978"/>
                  </a:lnTo>
                  <a:lnTo>
                    <a:pt x="680394" y="378502"/>
                  </a:lnTo>
                  <a:lnTo>
                    <a:pt x="683513" y="332130"/>
                  </a:lnTo>
                  <a:lnTo>
                    <a:pt x="679972" y="282739"/>
                  </a:lnTo>
                  <a:lnTo>
                    <a:pt x="669675" y="235536"/>
                  </a:lnTo>
                  <a:lnTo>
                    <a:pt x="653117" y="191017"/>
                  </a:lnTo>
                  <a:lnTo>
                    <a:pt x="630791" y="149673"/>
                  </a:lnTo>
                  <a:lnTo>
                    <a:pt x="615335" y="128574"/>
                  </a:lnTo>
                  <a:close/>
                </a:path>
              </a:pathLst>
            </a:custGeom>
            <a:solidFill>
              <a:srgbClr val="E14428"/>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grpSp>
      <p:pic>
        <p:nvPicPr>
          <p:cNvPr id="23" name="Picture 22">
            <a:extLst>
              <a:ext uri="{FF2B5EF4-FFF2-40B4-BE49-F238E27FC236}">
                <a16:creationId xmlns:a16="http://schemas.microsoft.com/office/drawing/2014/main" id="{C800A6C4-379B-4C37-881E-8EF8436631D5}"/>
              </a:ext>
            </a:extLst>
          </p:cNvPr>
          <p:cNvPicPr>
            <a:picLocks noChangeAspect="1"/>
          </p:cNvPicPr>
          <p:nvPr/>
        </p:nvPicPr>
        <p:blipFill>
          <a:blip r:embed="rId4"/>
          <a:stretch>
            <a:fillRect/>
          </a:stretch>
        </p:blipFill>
        <p:spPr>
          <a:xfrm>
            <a:off x="777880" y="5897094"/>
            <a:ext cx="3609504" cy="650894"/>
          </a:xfrm>
          <a:prstGeom prst="rect">
            <a:avLst/>
          </a:prstGeom>
        </p:spPr>
      </p:pic>
      <p:sp>
        <p:nvSpPr>
          <p:cNvPr id="24" name="TextBox 23">
            <a:extLst>
              <a:ext uri="{FF2B5EF4-FFF2-40B4-BE49-F238E27FC236}">
                <a16:creationId xmlns:a16="http://schemas.microsoft.com/office/drawing/2014/main" id="{2713CEB0-5E2C-42AE-86B1-6B050D700DC0}"/>
              </a:ext>
            </a:extLst>
          </p:cNvPr>
          <p:cNvSpPr txBox="1"/>
          <p:nvPr/>
        </p:nvSpPr>
        <p:spPr>
          <a:xfrm>
            <a:off x="777880" y="729346"/>
            <a:ext cx="6042020" cy="646331"/>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lang="en-US" sz="3600" b="1" dirty="0">
                <a:solidFill>
                  <a:srgbClr val="626262"/>
                </a:solidFill>
                <a:latin typeface="Lato" panose="020F0502020204030203"/>
              </a:rPr>
              <a:t>HotDocs – An Introduction</a:t>
            </a:r>
            <a:endParaRPr lang="en-GB" sz="3600" b="1" dirty="0">
              <a:solidFill>
                <a:srgbClr val="626262"/>
              </a:solidFill>
              <a:latin typeface="Lato" panose="020F0502020204030203"/>
            </a:endParaRPr>
          </a:p>
        </p:txBody>
      </p:sp>
    </p:spTree>
    <p:extLst>
      <p:ext uri="{BB962C8B-B14F-4D97-AF65-F5344CB8AC3E}">
        <p14:creationId xmlns:p14="http://schemas.microsoft.com/office/powerpoint/2010/main" val="266040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D72DC-8B0F-4B15-801B-06A7B6782A19}"/>
              </a:ext>
            </a:extLst>
          </p:cNvPr>
          <p:cNvSpPr>
            <a:spLocks noGrp="1"/>
          </p:cNvSpPr>
          <p:nvPr>
            <p:ph idx="1"/>
          </p:nvPr>
        </p:nvSpPr>
        <p:spPr/>
        <p:txBody>
          <a:bodyPr/>
          <a:lstStyle/>
          <a:p>
            <a:pPr marL="0" indent="0">
              <a:buNone/>
            </a:pPr>
            <a:r>
              <a:rPr lang="en-GB" b="1" dirty="0"/>
              <a:t>AbacusNext</a:t>
            </a:r>
          </a:p>
          <a:p>
            <a:pPr lvl="1"/>
            <a:r>
              <a:rPr lang="en-GB" dirty="0"/>
              <a:t>&lt;Name&gt; - Enterprise Sales Manager</a:t>
            </a:r>
          </a:p>
          <a:p>
            <a:pPr lvl="1"/>
            <a:r>
              <a:rPr lang="en-GB" dirty="0"/>
              <a:t>&lt;Name&gt; - Technical Pre-Sales</a:t>
            </a:r>
          </a:p>
          <a:p>
            <a:pPr marL="0" indent="0">
              <a:buNone/>
            </a:pPr>
            <a:endParaRPr lang="en-GB" b="1" dirty="0"/>
          </a:p>
          <a:p>
            <a:pPr marL="0" indent="0">
              <a:buNone/>
            </a:pPr>
            <a:r>
              <a:rPr lang="en-GB" b="1" dirty="0"/>
              <a:t>Your Organisation</a:t>
            </a:r>
          </a:p>
          <a:p>
            <a:pPr lvl="1"/>
            <a:r>
              <a:rPr lang="en-GB" dirty="0"/>
              <a:t>&lt;Name&gt; &lt;Role&gt; &lt;Aims for the meeting&gt;</a:t>
            </a:r>
          </a:p>
          <a:p>
            <a:pPr lvl="1"/>
            <a:r>
              <a:rPr lang="en-GB" dirty="0"/>
              <a:t>&lt;Name&gt; &lt;Role&gt; &lt;Aims for the meeting&gt;</a:t>
            </a:r>
          </a:p>
          <a:p>
            <a:pPr lvl="1"/>
            <a:endParaRPr lang="en-GB" dirty="0"/>
          </a:p>
          <a:p>
            <a:pPr marL="457200" lvl="1" indent="0">
              <a:buNone/>
            </a:pPr>
            <a:endParaRPr lang="en-GB" dirty="0"/>
          </a:p>
        </p:txBody>
      </p:sp>
      <p:sp>
        <p:nvSpPr>
          <p:cNvPr id="6" name="Title 2">
            <a:extLst>
              <a:ext uri="{FF2B5EF4-FFF2-40B4-BE49-F238E27FC236}">
                <a16:creationId xmlns:a16="http://schemas.microsoft.com/office/drawing/2014/main" id="{5302F5EF-3AA9-489E-9FD1-F438B07DFB0F}"/>
              </a:ext>
            </a:extLst>
          </p:cNvPr>
          <p:cNvSpPr>
            <a:spLocks noGrp="1"/>
          </p:cNvSpPr>
          <p:nvPr>
            <p:ph type="title"/>
          </p:nvPr>
        </p:nvSpPr>
        <p:spPr>
          <a:xfrm>
            <a:off x="1165225" y="552450"/>
            <a:ext cx="6378575" cy="511422"/>
          </a:xfrm>
        </p:spPr>
        <p:txBody>
          <a:bodyPr/>
          <a:lstStyle/>
          <a:p>
            <a:r>
              <a:rPr lang="en-GB" sz="3600" b="0">
                <a:latin typeface="Lato" panose="020F0502020204030203"/>
              </a:rPr>
              <a:t>Introductions</a:t>
            </a:r>
            <a:endParaRPr lang="en-GB" sz="3600" dirty="0">
              <a:latin typeface="Lato" panose="020F0502020204030203"/>
            </a:endParaRPr>
          </a:p>
        </p:txBody>
      </p:sp>
    </p:spTree>
    <p:extLst>
      <p:ext uri="{BB962C8B-B14F-4D97-AF65-F5344CB8AC3E}">
        <p14:creationId xmlns:p14="http://schemas.microsoft.com/office/powerpoint/2010/main" val="49049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77BB52-DBDD-434F-80F0-7C2DA8E2D734}"/>
              </a:ext>
            </a:extLst>
          </p:cNvPr>
          <p:cNvSpPr>
            <a:spLocks noGrp="1"/>
          </p:cNvSpPr>
          <p:nvPr>
            <p:ph type="sldNum" sz="quarter" idx="12"/>
          </p:nvPr>
        </p:nvSpPr>
        <p:spPr/>
        <p:txBody>
          <a:bodyPr/>
          <a:lstStyle/>
          <a:p>
            <a:fld id="{32D027AE-7C48-43CB-A483-1DB79C26E20E}" type="slidenum">
              <a:rPr lang="en-GB" smtClean="0"/>
              <a:pPr/>
              <a:t>3</a:t>
            </a:fld>
            <a:endParaRPr lang="en-GB" dirty="0"/>
          </a:p>
        </p:txBody>
      </p:sp>
      <p:sp>
        <p:nvSpPr>
          <p:cNvPr id="6" name="Rectangle 5">
            <a:extLst>
              <a:ext uri="{FF2B5EF4-FFF2-40B4-BE49-F238E27FC236}">
                <a16:creationId xmlns:a16="http://schemas.microsoft.com/office/drawing/2014/main" id="{0CD52137-C8B0-4B49-8BAF-E3EB24EAF93E}"/>
              </a:ext>
            </a:extLst>
          </p:cNvPr>
          <p:cNvSpPr/>
          <p:nvPr/>
        </p:nvSpPr>
        <p:spPr>
          <a:xfrm>
            <a:off x="4255772" y="1842178"/>
            <a:ext cx="4248000" cy="255326"/>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lvl="1"/>
            <a:r>
              <a:rPr lang="en-GB" sz="1059" dirty="0">
                <a:solidFill>
                  <a:prstClr val="black">
                    <a:lumMod val="50000"/>
                    <a:lumOff val="50000"/>
                  </a:prstClr>
                </a:solidFill>
                <a:latin typeface="Lato" panose="020F0502020204030203" pitchFamily="34" charset="0"/>
              </a:rPr>
              <a:t>Pioneer and global market leader with 25 years’ experience</a:t>
            </a:r>
            <a:endParaRPr lang="en-GB" sz="1059" dirty="0">
              <a:solidFill>
                <a:srgbClr val="44546A"/>
              </a:solidFill>
              <a:latin typeface="Lato" panose="020F0502020204030203" pitchFamily="34" charset="0"/>
            </a:endParaRPr>
          </a:p>
        </p:txBody>
      </p:sp>
      <p:sp>
        <p:nvSpPr>
          <p:cNvPr id="7" name="Rectangle 6">
            <a:extLst>
              <a:ext uri="{FF2B5EF4-FFF2-40B4-BE49-F238E27FC236}">
                <a16:creationId xmlns:a16="http://schemas.microsoft.com/office/drawing/2014/main" id="{99356ED4-4029-43BA-9E05-FE29E57C49A8}"/>
              </a:ext>
            </a:extLst>
          </p:cNvPr>
          <p:cNvSpPr/>
          <p:nvPr/>
        </p:nvSpPr>
        <p:spPr>
          <a:xfrm>
            <a:off x="4255772" y="1167681"/>
            <a:ext cx="4034378" cy="434606"/>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444487" lvl="1" defTabSz="888975"/>
            <a:r>
              <a:rPr lang="en-GB" sz="1100" dirty="0">
                <a:solidFill>
                  <a:prstClr val="black">
                    <a:lumMod val="50000"/>
                    <a:lumOff val="50000"/>
                  </a:prstClr>
                </a:solidFill>
                <a:latin typeface="Lato" panose="020F0502020204030203" pitchFamily="34" charset="0"/>
              </a:rPr>
              <a:t>HotDocs acquired in 2017 to become International arm of AbacusNext</a:t>
            </a:r>
            <a:endParaRPr lang="en-GB" sz="1100" dirty="0">
              <a:solidFill>
                <a:srgbClr val="44546A"/>
              </a:solidFill>
              <a:latin typeface="Lato" panose="020F0502020204030203" pitchFamily="34" charset="0"/>
            </a:endParaRPr>
          </a:p>
        </p:txBody>
      </p:sp>
      <p:grpSp>
        <p:nvGrpSpPr>
          <p:cNvPr id="9" name="Group 8">
            <a:extLst>
              <a:ext uri="{FF2B5EF4-FFF2-40B4-BE49-F238E27FC236}">
                <a16:creationId xmlns:a16="http://schemas.microsoft.com/office/drawing/2014/main" id="{5C56B1AE-7636-4A18-933C-E222B151CF78}"/>
              </a:ext>
            </a:extLst>
          </p:cNvPr>
          <p:cNvGrpSpPr/>
          <p:nvPr/>
        </p:nvGrpSpPr>
        <p:grpSpPr>
          <a:xfrm>
            <a:off x="4077465" y="1963038"/>
            <a:ext cx="492583" cy="585460"/>
            <a:chOff x="9402760" y="4281825"/>
            <a:chExt cx="477082" cy="436605"/>
          </a:xfrm>
        </p:grpSpPr>
        <p:cxnSp>
          <p:nvCxnSpPr>
            <p:cNvPr id="10" name="Straight Connector 9">
              <a:extLst>
                <a:ext uri="{FF2B5EF4-FFF2-40B4-BE49-F238E27FC236}">
                  <a16:creationId xmlns:a16="http://schemas.microsoft.com/office/drawing/2014/main" id="{A95834B6-34C7-491F-B2B4-A4737530B42C}"/>
                </a:ext>
              </a:extLst>
            </p:cNvPr>
            <p:cNvCxnSpPr>
              <a:cxnSpLocks/>
            </p:cNvCxnSpPr>
            <p:nvPr/>
          </p:nvCxnSpPr>
          <p:spPr>
            <a:xfrm flipH="1">
              <a:off x="9402760" y="4281828"/>
              <a:ext cx="9636" cy="436602"/>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cxnSp>
          <p:nvCxnSpPr>
            <p:cNvPr id="11" name="Straight Connector 10">
              <a:extLst>
                <a:ext uri="{FF2B5EF4-FFF2-40B4-BE49-F238E27FC236}">
                  <a16:creationId xmlns:a16="http://schemas.microsoft.com/office/drawing/2014/main" id="{3547FF42-8B9A-4885-B467-8979847698DD}"/>
                </a:ext>
              </a:extLst>
            </p:cNvPr>
            <p:cNvCxnSpPr>
              <a:cxnSpLocks/>
            </p:cNvCxnSpPr>
            <p:nvPr/>
          </p:nvCxnSpPr>
          <p:spPr>
            <a:xfrm rot="5400000">
              <a:off x="9650251" y="4052234"/>
              <a:ext cx="0" cy="459182"/>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grpSp>
      <p:pic>
        <p:nvPicPr>
          <p:cNvPr id="12" name="Graphic 11">
            <a:extLst>
              <a:ext uri="{FF2B5EF4-FFF2-40B4-BE49-F238E27FC236}">
                <a16:creationId xmlns:a16="http://schemas.microsoft.com/office/drawing/2014/main" id="{4FFBE5DE-03C1-4850-97FA-CDBBDE79A4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1632" y="1899881"/>
            <a:ext cx="91805" cy="153011"/>
          </a:xfrm>
          <a:prstGeom prst="rect">
            <a:avLst/>
          </a:prstGeom>
        </p:spPr>
      </p:pic>
      <p:grpSp>
        <p:nvGrpSpPr>
          <p:cNvPr id="13" name="Group 12">
            <a:extLst>
              <a:ext uri="{FF2B5EF4-FFF2-40B4-BE49-F238E27FC236}">
                <a16:creationId xmlns:a16="http://schemas.microsoft.com/office/drawing/2014/main" id="{8A2F6FE1-E9FC-439B-BB9C-3F0A7DA74EFE}"/>
              </a:ext>
            </a:extLst>
          </p:cNvPr>
          <p:cNvGrpSpPr/>
          <p:nvPr/>
        </p:nvGrpSpPr>
        <p:grpSpPr>
          <a:xfrm>
            <a:off x="3043015" y="1375678"/>
            <a:ext cx="1449552" cy="1172812"/>
            <a:chOff x="9399776" y="4243825"/>
            <a:chExt cx="448848" cy="520222"/>
          </a:xfrm>
        </p:grpSpPr>
        <p:cxnSp>
          <p:nvCxnSpPr>
            <p:cNvPr id="14" name="Straight Connector 13">
              <a:extLst>
                <a:ext uri="{FF2B5EF4-FFF2-40B4-BE49-F238E27FC236}">
                  <a16:creationId xmlns:a16="http://schemas.microsoft.com/office/drawing/2014/main" id="{0F721CC9-AD4C-452B-AE23-14F5A8EDC94A}"/>
                </a:ext>
              </a:extLst>
            </p:cNvPr>
            <p:cNvCxnSpPr>
              <a:cxnSpLocks/>
            </p:cNvCxnSpPr>
            <p:nvPr/>
          </p:nvCxnSpPr>
          <p:spPr>
            <a:xfrm>
              <a:off x="9402760" y="4259245"/>
              <a:ext cx="0" cy="504802"/>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8110C60F-6A3F-4D72-9FB9-D2E965A49A6B}"/>
                </a:ext>
              </a:extLst>
            </p:cNvPr>
            <p:cNvCxnSpPr>
              <a:cxnSpLocks/>
            </p:cNvCxnSpPr>
            <p:nvPr/>
          </p:nvCxnSpPr>
          <p:spPr>
            <a:xfrm flipH="1" flipV="1">
              <a:off x="9399776" y="4243825"/>
              <a:ext cx="448848" cy="232"/>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grpSp>
      <p:sp>
        <p:nvSpPr>
          <p:cNvPr id="16" name="Rectangle 15">
            <a:extLst>
              <a:ext uri="{FF2B5EF4-FFF2-40B4-BE49-F238E27FC236}">
                <a16:creationId xmlns:a16="http://schemas.microsoft.com/office/drawing/2014/main" id="{306ADFBF-59FD-433D-B2EE-88D9E7B97B05}"/>
              </a:ext>
            </a:extLst>
          </p:cNvPr>
          <p:cNvSpPr/>
          <p:nvPr/>
        </p:nvSpPr>
        <p:spPr>
          <a:xfrm>
            <a:off x="4255772" y="4180496"/>
            <a:ext cx="4176000" cy="418320"/>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lvl="1"/>
            <a:r>
              <a:rPr lang="en-GB" sz="1059" dirty="0">
                <a:solidFill>
                  <a:prstClr val="black">
                    <a:lumMod val="50000"/>
                    <a:lumOff val="50000"/>
                  </a:prstClr>
                </a:solidFill>
                <a:latin typeface="Lato" panose="020F0502020204030203" pitchFamily="34" charset="0"/>
              </a:rPr>
              <a:t>Circa 1.5 million users worldwide across more than 11,500 customers</a:t>
            </a:r>
          </a:p>
        </p:txBody>
      </p:sp>
      <p:grpSp>
        <p:nvGrpSpPr>
          <p:cNvPr id="17" name="Group 16">
            <a:extLst>
              <a:ext uri="{FF2B5EF4-FFF2-40B4-BE49-F238E27FC236}">
                <a16:creationId xmlns:a16="http://schemas.microsoft.com/office/drawing/2014/main" id="{0290DE7A-14B2-49CF-A609-BBEA9D54E24A}"/>
              </a:ext>
            </a:extLst>
          </p:cNvPr>
          <p:cNvGrpSpPr/>
          <p:nvPr/>
        </p:nvGrpSpPr>
        <p:grpSpPr>
          <a:xfrm>
            <a:off x="4071619" y="3877419"/>
            <a:ext cx="420955" cy="421377"/>
            <a:chOff x="9402760" y="4259245"/>
            <a:chExt cx="477082" cy="477561"/>
          </a:xfrm>
        </p:grpSpPr>
        <p:cxnSp>
          <p:nvCxnSpPr>
            <p:cNvPr id="18" name="Straight Connector 17">
              <a:extLst>
                <a:ext uri="{FF2B5EF4-FFF2-40B4-BE49-F238E27FC236}">
                  <a16:creationId xmlns:a16="http://schemas.microsoft.com/office/drawing/2014/main" id="{39EB3E0B-B99A-46C4-8D25-E3BC3BF75623}"/>
                </a:ext>
              </a:extLst>
            </p:cNvPr>
            <p:cNvCxnSpPr>
              <a:cxnSpLocks/>
            </p:cNvCxnSpPr>
            <p:nvPr/>
          </p:nvCxnSpPr>
          <p:spPr>
            <a:xfrm>
              <a:off x="9402760" y="4259245"/>
              <a:ext cx="0" cy="459182"/>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cxnSp>
          <p:nvCxnSpPr>
            <p:cNvPr id="19" name="Straight Connector 18">
              <a:extLst>
                <a:ext uri="{FF2B5EF4-FFF2-40B4-BE49-F238E27FC236}">
                  <a16:creationId xmlns:a16="http://schemas.microsoft.com/office/drawing/2014/main" id="{DA192FB0-D4C5-4A9A-8A54-39B6CB72366E}"/>
                </a:ext>
              </a:extLst>
            </p:cNvPr>
            <p:cNvCxnSpPr>
              <a:cxnSpLocks/>
            </p:cNvCxnSpPr>
            <p:nvPr/>
          </p:nvCxnSpPr>
          <p:spPr>
            <a:xfrm rot="5400000">
              <a:off x="9650251" y="4507215"/>
              <a:ext cx="0" cy="459182"/>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grpSp>
      <p:grpSp>
        <p:nvGrpSpPr>
          <p:cNvPr id="20" name="Group 19">
            <a:extLst>
              <a:ext uri="{FF2B5EF4-FFF2-40B4-BE49-F238E27FC236}">
                <a16:creationId xmlns:a16="http://schemas.microsoft.com/office/drawing/2014/main" id="{35EB2173-80B2-4BEE-A9F0-D64681279B66}"/>
              </a:ext>
            </a:extLst>
          </p:cNvPr>
          <p:cNvGrpSpPr/>
          <p:nvPr/>
        </p:nvGrpSpPr>
        <p:grpSpPr>
          <a:xfrm>
            <a:off x="3046802" y="3916314"/>
            <a:ext cx="1437293" cy="1045679"/>
            <a:chOff x="9402760" y="4259245"/>
            <a:chExt cx="445052" cy="463828"/>
          </a:xfrm>
        </p:grpSpPr>
        <p:cxnSp>
          <p:nvCxnSpPr>
            <p:cNvPr id="21" name="Straight Connector 20">
              <a:extLst>
                <a:ext uri="{FF2B5EF4-FFF2-40B4-BE49-F238E27FC236}">
                  <a16:creationId xmlns:a16="http://schemas.microsoft.com/office/drawing/2014/main" id="{E3AAC3DC-7550-492F-BEB1-751ECFFA3017}"/>
                </a:ext>
              </a:extLst>
            </p:cNvPr>
            <p:cNvCxnSpPr>
              <a:cxnSpLocks/>
            </p:cNvCxnSpPr>
            <p:nvPr/>
          </p:nvCxnSpPr>
          <p:spPr>
            <a:xfrm>
              <a:off x="9402760" y="4259245"/>
              <a:ext cx="0" cy="459182"/>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cxnSp>
          <p:nvCxnSpPr>
            <p:cNvPr id="22" name="Straight Connector 21">
              <a:extLst>
                <a:ext uri="{FF2B5EF4-FFF2-40B4-BE49-F238E27FC236}">
                  <a16:creationId xmlns:a16="http://schemas.microsoft.com/office/drawing/2014/main" id="{2A2BFB17-6FB5-40D7-82D8-B3209A26C37A}"/>
                </a:ext>
              </a:extLst>
            </p:cNvPr>
            <p:cNvCxnSpPr>
              <a:cxnSpLocks/>
            </p:cNvCxnSpPr>
            <p:nvPr/>
          </p:nvCxnSpPr>
          <p:spPr>
            <a:xfrm flipH="1">
              <a:off x="9407626" y="4718428"/>
              <a:ext cx="440186" cy="4645"/>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grpSp>
      <p:sp>
        <p:nvSpPr>
          <p:cNvPr id="23" name="Rectangle 22">
            <a:extLst>
              <a:ext uri="{FF2B5EF4-FFF2-40B4-BE49-F238E27FC236}">
                <a16:creationId xmlns:a16="http://schemas.microsoft.com/office/drawing/2014/main" id="{F3CC11AC-B409-4EA2-868F-90152127DED1}"/>
              </a:ext>
            </a:extLst>
          </p:cNvPr>
          <p:cNvSpPr/>
          <p:nvPr/>
        </p:nvSpPr>
        <p:spPr>
          <a:xfrm>
            <a:off x="4255772" y="4829777"/>
            <a:ext cx="4428000" cy="418320"/>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lvl="1"/>
            <a:r>
              <a:rPr lang="en-GB" sz="1059" dirty="0">
                <a:solidFill>
                  <a:prstClr val="black">
                    <a:lumMod val="50000"/>
                    <a:lumOff val="50000"/>
                  </a:prstClr>
                </a:solidFill>
                <a:latin typeface="Lato" panose="020F0502020204030203" pitchFamily="34" charset="0"/>
              </a:rPr>
              <a:t>Currently deployed in over 60 countries with offices in the </a:t>
            </a:r>
          </a:p>
          <a:p>
            <a:pPr lvl="1"/>
            <a:r>
              <a:rPr lang="en-GB" sz="1059" dirty="0">
                <a:solidFill>
                  <a:prstClr val="black">
                    <a:lumMod val="50000"/>
                    <a:lumOff val="50000"/>
                  </a:prstClr>
                </a:solidFill>
                <a:latin typeface="Lato" panose="020F0502020204030203" pitchFamily="34" charset="0"/>
              </a:rPr>
              <a:t>UK / US / Canada and a large network of over 50 global partners</a:t>
            </a:r>
          </a:p>
        </p:txBody>
      </p:sp>
      <p:grpSp>
        <p:nvGrpSpPr>
          <p:cNvPr id="24" name="Group 23">
            <a:extLst>
              <a:ext uri="{FF2B5EF4-FFF2-40B4-BE49-F238E27FC236}">
                <a16:creationId xmlns:a16="http://schemas.microsoft.com/office/drawing/2014/main" id="{3512D1D9-D34F-4BE3-A09C-1BB66279D35C}"/>
              </a:ext>
            </a:extLst>
          </p:cNvPr>
          <p:cNvGrpSpPr/>
          <p:nvPr/>
        </p:nvGrpSpPr>
        <p:grpSpPr>
          <a:xfrm>
            <a:off x="2074958" y="3919654"/>
            <a:ext cx="2403304" cy="1610929"/>
            <a:chOff x="9506294" y="4261247"/>
            <a:chExt cx="527088" cy="375739"/>
          </a:xfrm>
        </p:grpSpPr>
        <p:cxnSp>
          <p:nvCxnSpPr>
            <p:cNvPr id="25" name="Straight Connector 24">
              <a:extLst>
                <a:ext uri="{FF2B5EF4-FFF2-40B4-BE49-F238E27FC236}">
                  <a16:creationId xmlns:a16="http://schemas.microsoft.com/office/drawing/2014/main" id="{99191B73-A4E5-42B6-A1E7-69CB9A9326EA}"/>
                </a:ext>
              </a:extLst>
            </p:cNvPr>
            <p:cNvCxnSpPr>
              <a:cxnSpLocks/>
            </p:cNvCxnSpPr>
            <p:nvPr/>
          </p:nvCxnSpPr>
          <p:spPr>
            <a:xfrm>
              <a:off x="9506294" y="4261247"/>
              <a:ext cx="0" cy="375739"/>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cxnSp>
          <p:nvCxnSpPr>
            <p:cNvPr id="26" name="Straight Connector 25">
              <a:extLst>
                <a:ext uri="{FF2B5EF4-FFF2-40B4-BE49-F238E27FC236}">
                  <a16:creationId xmlns:a16="http://schemas.microsoft.com/office/drawing/2014/main" id="{8A9D020D-053E-4EF7-972F-6F50F0D49391}"/>
                </a:ext>
              </a:extLst>
            </p:cNvPr>
            <p:cNvCxnSpPr>
              <a:cxnSpLocks/>
            </p:cNvCxnSpPr>
            <p:nvPr/>
          </p:nvCxnSpPr>
          <p:spPr>
            <a:xfrm flipH="1">
              <a:off x="9506294" y="4636986"/>
              <a:ext cx="527088" cy="0"/>
            </a:xfrm>
            <a:prstGeom prst="line">
              <a:avLst/>
            </a:prstGeom>
            <a:noFill/>
            <a:ln w="9525" cap="flat" cmpd="sng" algn="ctr">
              <a:solidFill>
                <a:sysClr val="windowText" lastClr="000000">
                  <a:lumMod val="50000"/>
                  <a:lumOff val="50000"/>
                </a:sysClr>
              </a:solidFill>
              <a:prstDash val="dash"/>
              <a:round/>
              <a:headEnd type="none" w="med" len="med"/>
              <a:tailEnd type="none" w="med" len="med"/>
            </a:ln>
            <a:effectLst/>
          </p:spPr>
        </p:cxnSp>
      </p:grpSp>
      <p:sp>
        <p:nvSpPr>
          <p:cNvPr id="27" name="Rectangle 26">
            <a:extLst>
              <a:ext uri="{FF2B5EF4-FFF2-40B4-BE49-F238E27FC236}">
                <a16:creationId xmlns:a16="http://schemas.microsoft.com/office/drawing/2014/main" id="{8DC84060-8A05-4860-863F-6DAE9A8092D6}"/>
              </a:ext>
            </a:extLst>
          </p:cNvPr>
          <p:cNvSpPr/>
          <p:nvPr/>
        </p:nvSpPr>
        <p:spPr>
          <a:xfrm>
            <a:off x="4255772" y="5407919"/>
            <a:ext cx="4448208" cy="418320"/>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lvl="1"/>
            <a:r>
              <a:rPr lang="en-GB" sz="1059" dirty="0">
                <a:solidFill>
                  <a:prstClr val="black">
                    <a:lumMod val="50000"/>
                    <a:lumOff val="50000"/>
                  </a:prstClr>
                </a:solidFill>
                <a:latin typeface="Lato" panose="020F0502020204030203" pitchFamily="34" charset="0"/>
              </a:rPr>
              <a:t>Proven technology across multiple sectors including Banking, Legal and Insurance</a:t>
            </a:r>
          </a:p>
        </p:txBody>
      </p:sp>
      <p:pic>
        <p:nvPicPr>
          <p:cNvPr id="28" name="Graphic 27">
            <a:extLst>
              <a:ext uri="{FF2B5EF4-FFF2-40B4-BE49-F238E27FC236}">
                <a16:creationId xmlns:a16="http://schemas.microsoft.com/office/drawing/2014/main" id="{227C217E-CBBA-467F-87A8-1CC60A3BCE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2803" y="1304703"/>
            <a:ext cx="91805" cy="153011"/>
          </a:xfrm>
          <a:prstGeom prst="rect">
            <a:avLst/>
          </a:prstGeom>
        </p:spPr>
      </p:pic>
      <p:pic>
        <p:nvPicPr>
          <p:cNvPr id="29" name="Graphic 28">
            <a:extLst>
              <a:ext uri="{FF2B5EF4-FFF2-40B4-BE49-F238E27FC236}">
                <a16:creationId xmlns:a16="http://schemas.microsoft.com/office/drawing/2014/main" id="{08E9D114-0A5F-4E8E-9EF6-261024C8CB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6956" y="4224466"/>
            <a:ext cx="91805" cy="153011"/>
          </a:xfrm>
          <a:prstGeom prst="rect">
            <a:avLst/>
          </a:prstGeom>
        </p:spPr>
      </p:pic>
      <p:pic>
        <p:nvPicPr>
          <p:cNvPr id="30" name="Graphic 29">
            <a:extLst>
              <a:ext uri="{FF2B5EF4-FFF2-40B4-BE49-F238E27FC236}">
                <a16:creationId xmlns:a16="http://schemas.microsoft.com/office/drawing/2014/main" id="{1DC4CBAF-83DD-440F-A420-58CC895F9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4094" y="4878105"/>
            <a:ext cx="91805" cy="153011"/>
          </a:xfrm>
          <a:prstGeom prst="rect">
            <a:avLst/>
          </a:prstGeom>
        </p:spPr>
      </p:pic>
      <p:pic>
        <p:nvPicPr>
          <p:cNvPr id="31" name="Graphic 30">
            <a:extLst>
              <a:ext uri="{FF2B5EF4-FFF2-40B4-BE49-F238E27FC236}">
                <a16:creationId xmlns:a16="http://schemas.microsoft.com/office/drawing/2014/main" id="{DEFBDACD-E424-44E7-B519-3592A4B7FE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8248" y="5450316"/>
            <a:ext cx="91805" cy="153011"/>
          </a:xfrm>
          <a:prstGeom prst="rect">
            <a:avLst/>
          </a:prstGeom>
        </p:spPr>
      </p:pic>
      <p:pic>
        <p:nvPicPr>
          <p:cNvPr id="32" name="Picture 2" descr="Picture 2">
            <a:extLst>
              <a:ext uri="{FF2B5EF4-FFF2-40B4-BE49-F238E27FC236}">
                <a16:creationId xmlns:a16="http://schemas.microsoft.com/office/drawing/2014/main" id="{43E0DAA4-3BAC-43D8-8BAF-8EADC5AD7ECE}"/>
              </a:ext>
            </a:extLst>
          </p:cNvPr>
          <p:cNvPicPr>
            <a:picLocks noChangeAspect="1"/>
          </p:cNvPicPr>
          <p:nvPr/>
        </p:nvPicPr>
        <p:blipFill>
          <a:blip r:embed="rId5"/>
          <a:stretch>
            <a:fillRect/>
          </a:stretch>
        </p:blipFill>
        <p:spPr>
          <a:xfrm>
            <a:off x="203886" y="5753472"/>
            <a:ext cx="1219068" cy="551800"/>
          </a:xfrm>
          <a:prstGeom prst="rect">
            <a:avLst/>
          </a:prstGeom>
          <a:ln w="12700">
            <a:miter lim="400000"/>
          </a:ln>
        </p:spPr>
      </p:pic>
      <p:sp>
        <p:nvSpPr>
          <p:cNvPr id="35" name="Title 2">
            <a:extLst>
              <a:ext uri="{FF2B5EF4-FFF2-40B4-BE49-F238E27FC236}">
                <a16:creationId xmlns:a16="http://schemas.microsoft.com/office/drawing/2014/main" id="{95666ACF-532E-4DC2-B47D-CF3379290BD3}"/>
              </a:ext>
            </a:extLst>
          </p:cNvPr>
          <p:cNvSpPr>
            <a:spLocks noGrp="1"/>
          </p:cNvSpPr>
          <p:nvPr>
            <p:ph type="title"/>
          </p:nvPr>
        </p:nvSpPr>
        <p:spPr>
          <a:xfrm>
            <a:off x="1165544" y="552728"/>
            <a:ext cx="6378255" cy="511422"/>
          </a:xfrm>
        </p:spPr>
        <p:txBody>
          <a:bodyPr/>
          <a:lstStyle/>
          <a:p>
            <a:r>
              <a:rPr lang="en-GB" sz="3600" dirty="0">
                <a:latin typeface="Lato" panose="020F0502020204030203"/>
              </a:rPr>
              <a:t>AbacusNext – About Us</a:t>
            </a:r>
          </a:p>
        </p:txBody>
      </p:sp>
      <p:graphicFrame>
        <p:nvGraphicFramePr>
          <p:cNvPr id="2" name="Diagram 1">
            <a:extLst>
              <a:ext uri="{FF2B5EF4-FFF2-40B4-BE49-F238E27FC236}">
                <a16:creationId xmlns:a16="http://schemas.microsoft.com/office/drawing/2014/main" id="{FC9695AC-611E-4956-9B59-E51694DC6665}"/>
              </a:ext>
            </a:extLst>
          </p:cNvPr>
          <p:cNvGraphicFramePr/>
          <p:nvPr>
            <p:extLst>
              <p:ext uri="{D42A27DB-BD31-4B8C-83A1-F6EECF244321}">
                <p14:modId xmlns:p14="http://schemas.microsoft.com/office/powerpoint/2010/main" val="3394586510"/>
              </p:ext>
            </p:extLst>
          </p:nvPr>
        </p:nvGraphicFramePr>
        <p:xfrm>
          <a:off x="8876423" y="779091"/>
          <a:ext cx="2894823" cy="55261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3" name="Picture 32">
            <a:extLst>
              <a:ext uri="{FF2B5EF4-FFF2-40B4-BE49-F238E27FC236}">
                <a16:creationId xmlns:a16="http://schemas.microsoft.com/office/drawing/2014/main" id="{2743D3E7-F4F4-45FE-B66A-7A21EAD035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88" y="2558227"/>
            <a:ext cx="6097258" cy="1414312"/>
          </a:xfrm>
          <a:prstGeom prst="rect">
            <a:avLst/>
          </a:prstGeom>
        </p:spPr>
      </p:pic>
    </p:spTree>
    <p:extLst>
      <p:ext uri="{BB962C8B-B14F-4D97-AF65-F5344CB8AC3E}">
        <p14:creationId xmlns:p14="http://schemas.microsoft.com/office/powerpoint/2010/main" val="77390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23" grpId="0"/>
      <p:bldP spid="2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D63423-B841-4409-93F6-08D3D3F03EC3}"/>
              </a:ext>
            </a:extLst>
          </p:cNvPr>
          <p:cNvSpPr>
            <a:spLocks noGrp="1"/>
          </p:cNvSpPr>
          <p:nvPr>
            <p:ph type="sldNum" sz="quarter" idx="12"/>
          </p:nvPr>
        </p:nvSpPr>
        <p:spPr/>
        <p:txBody>
          <a:bodyPr/>
          <a:lstStyle/>
          <a:p>
            <a:fld id="{32D027AE-7C48-43CB-A483-1DB79C26E20E}" type="slidenum">
              <a:rPr lang="en-GB" smtClean="0"/>
              <a:pPr/>
              <a:t>4</a:t>
            </a:fld>
            <a:endParaRPr lang="en-GB" dirty="0"/>
          </a:p>
        </p:txBody>
      </p:sp>
      <p:sp>
        <p:nvSpPr>
          <p:cNvPr id="4" name="Title 3">
            <a:extLst>
              <a:ext uri="{FF2B5EF4-FFF2-40B4-BE49-F238E27FC236}">
                <a16:creationId xmlns:a16="http://schemas.microsoft.com/office/drawing/2014/main" id="{164C1688-28FA-470B-BA6A-412A853CDFFD}"/>
              </a:ext>
            </a:extLst>
          </p:cNvPr>
          <p:cNvSpPr>
            <a:spLocks noGrp="1"/>
          </p:cNvSpPr>
          <p:nvPr>
            <p:ph type="title"/>
          </p:nvPr>
        </p:nvSpPr>
        <p:spPr>
          <a:xfrm>
            <a:off x="1165544" y="552728"/>
            <a:ext cx="6378255" cy="511422"/>
          </a:xfrm>
        </p:spPr>
        <p:txBody>
          <a:bodyPr/>
          <a:lstStyle/>
          <a:p>
            <a:r>
              <a:rPr lang="en-GB" sz="3600" dirty="0">
                <a:latin typeface="Lato" panose="020F0502020204030203"/>
              </a:rPr>
              <a:t>Customer Base</a:t>
            </a:r>
          </a:p>
        </p:txBody>
      </p:sp>
      <p:pic>
        <p:nvPicPr>
          <p:cNvPr id="5" name="Picture 4">
            <a:extLst>
              <a:ext uri="{FF2B5EF4-FFF2-40B4-BE49-F238E27FC236}">
                <a16:creationId xmlns:a16="http://schemas.microsoft.com/office/drawing/2014/main" id="{EE9A3720-AB76-495D-90EC-ABEEB5CBBFEB}"/>
              </a:ext>
            </a:extLst>
          </p:cNvPr>
          <p:cNvPicPr>
            <a:picLocks noChangeAspect="1"/>
          </p:cNvPicPr>
          <p:nvPr/>
        </p:nvPicPr>
        <p:blipFill>
          <a:blip r:embed="rId3"/>
          <a:stretch>
            <a:fillRect/>
          </a:stretch>
        </p:blipFill>
        <p:spPr>
          <a:xfrm>
            <a:off x="6739662" y="5427532"/>
            <a:ext cx="797387" cy="797387"/>
          </a:xfrm>
          <a:prstGeom prst="rect">
            <a:avLst/>
          </a:prstGeom>
        </p:spPr>
      </p:pic>
      <p:sp>
        <p:nvSpPr>
          <p:cNvPr id="6" name="Rectangle: Rounded Corners 5">
            <a:extLst>
              <a:ext uri="{FF2B5EF4-FFF2-40B4-BE49-F238E27FC236}">
                <a16:creationId xmlns:a16="http://schemas.microsoft.com/office/drawing/2014/main" id="{526A3627-5279-44AD-8023-F16326D991CB}"/>
              </a:ext>
            </a:extLst>
          </p:cNvPr>
          <p:cNvSpPr/>
          <p:nvPr/>
        </p:nvSpPr>
        <p:spPr>
          <a:xfrm>
            <a:off x="1591236" y="1517047"/>
            <a:ext cx="2008390" cy="4824000"/>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endParaRPr lang="en-GB" sz="1059">
              <a:latin typeface="Karla" pitchFamily="2" charset="0"/>
              <a:ea typeface="Karla" pitchFamily="2" charset="0"/>
            </a:endParaRPr>
          </a:p>
        </p:txBody>
      </p:sp>
      <p:sp>
        <p:nvSpPr>
          <p:cNvPr id="7" name="Rectangle: Rounded Corners 6">
            <a:extLst>
              <a:ext uri="{FF2B5EF4-FFF2-40B4-BE49-F238E27FC236}">
                <a16:creationId xmlns:a16="http://schemas.microsoft.com/office/drawing/2014/main" id="{2ECAFAE5-86AD-4552-9CBF-17B280C56836}"/>
              </a:ext>
            </a:extLst>
          </p:cNvPr>
          <p:cNvSpPr/>
          <p:nvPr/>
        </p:nvSpPr>
        <p:spPr>
          <a:xfrm>
            <a:off x="3862698" y="1517047"/>
            <a:ext cx="2008390" cy="4824000"/>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endParaRPr lang="en-GB" sz="1059">
              <a:latin typeface="Karla" pitchFamily="2" charset="0"/>
              <a:ea typeface="Karla" pitchFamily="2" charset="0"/>
            </a:endParaRPr>
          </a:p>
        </p:txBody>
      </p:sp>
      <p:sp>
        <p:nvSpPr>
          <p:cNvPr id="8" name="Rectangle: Rounded Corners 7">
            <a:extLst>
              <a:ext uri="{FF2B5EF4-FFF2-40B4-BE49-F238E27FC236}">
                <a16:creationId xmlns:a16="http://schemas.microsoft.com/office/drawing/2014/main" id="{92C96927-9EB8-4F0D-A5F9-72BA0E7A8C85}"/>
              </a:ext>
            </a:extLst>
          </p:cNvPr>
          <p:cNvSpPr/>
          <p:nvPr/>
        </p:nvSpPr>
        <p:spPr>
          <a:xfrm>
            <a:off x="6134160" y="1517047"/>
            <a:ext cx="2008390" cy="4824000"/>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endParaRPr lang="en-GB" sz="1059">
              <a:latin typeface="Karla" pitchFamily="2" charset="0"/>
              <a:ea typeface="Karla" pitchFamily="2" charset="0"/>
            </a:endParaRPr>
          </a:p>
        </p:txBody>
      </p:sp>
      <p:sp>
        <p:nvSpPr>
          <p:cNvPr id="9" name="Rectangle: Rounded Corners 8">
            <a:extLst>
              <a:ext uri="{FF2B5EF4-FFF2-40B4-BE49-F238E27FC236}">
                <a16:creationId xmlns:a16="http://schemas.microsoft.com/office/drawing/2014/main" id="{CADEF828-3C48-4F58-988B-0C7F53A22544}"/>
              </a:ext>
            </a:extLst>
          </p:cNvPr>
          <p:cNvSpPr/>
          <p:nvPr/>
        </p:nvSpPr>
        <p:spPr>
          <a:xfrm>
            <a:off x="8405623" y="1517047"/>
            <a:ext cx="2008390" cy="4824000"/>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endParaRPr lang="en-GB" sz="1059" dirty="0">
              <a:latin typeface="Karla" pitchFamily="2" charset="0"/>
              <a:ea typeface="Karla" pitchFamily="2" charset="0"/>
            </a:endParaRPr>
          </a:p>
        </p:txBody>
      </p:sp>
      <p:pic>
        <p:nvPicPr>
          <p:cNvPr id="11" name="Picture 2" descr="Image result for CMS logo">
            <a:extLst>
              <a:ext uri="{FF2B5EF4-FFF2-40B4-BE49-F238E27FC236}">
                <a16:creationId xmlns:a16="http://schemas.microsoft.com/office/drawing/2014/main" id="{88D5380B-6679-4991-BBFA-97C04141BC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489" y="2169772"/>
            <a:ext cx="612361" cy="3635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1C4895B-ED07-4053-8098-094439CE5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9293" y="4391707"/>
            <a:ext cx="704752" cy="545459"/>
          </a:xfrm>
          <a:prstGeom prst="rect">
            <a:avLst/>
          </a:prstGeom>
        </p:spPr>
      </p:pic>
      <p:pic>
        <p:nvPicPr>
          <p:cNvPr id="13" name="Picture 6" descr="Sparke Helmore Lawyers logo">
            <a:extLst>
              <a:ext uri="{FF2B5EF4-FFF2-40B4-BE49-F238E27FC236}">
                <a16:creationId xmlns:a16="http://schemas.microsoft.com/office/drawing/2014/main" id="{CB38D51B-2478-46BF-8A68-95B2BEE82A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2976" y="5527748"/>
            <a:ext cx="797387" cy="706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C87C8CB-460D-4342-85FF-B4FDDD47588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84749" y="2597979"/>
            <a:ext cx="713840" cy="611595"/>
          </a:xfrm>
          <a:prstGeom prst="rect">
            <a:avLst/>
          </a:prstGeom>
        </p:spPr>
      </p:pic>
      <p:pic>
        <p:nvPicPr>
          <p:cNvPr id="15" name="Picture 14">
            <a:extLst>
              <a:ext uri="{FF2B5EF4-FFF2-40B4-BE49-F238E27FC236}">
                <a16:creationId xmlns:a16="http://schemas.microsoft.com/office/drawing/2014/main" id="{9CC3E25B-5993-461F-A06A-BF44AF3871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9048" y="4072235"/>
            <a:ext cx="625243" cy="254854"/>
          </a:xfrm>
          <a:prstGeom prst="rect">
            <a:avLst/>
          </a:prstGeom>
        </p:spPr>
      </p:pic>
      <p:pic>
        <p:nvPicPr>
          <p:cNvPr id="16" name="Picture 18" descr="Image result for stephenson harwood logo">
            <a:extLst>
              <a:ext uri="{FF2B5EF4-FFF2-40B4-BE49-F238E27FC236}">
                <a16:creationId xmlns:a16="http://schemas.microsoft.com/office/drawing/2014/main" id="{60F115B5-FBA7-47AD-9575-D5FAABF5C2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2290" y="5001784"/>
            <a:ext cx="878758" cy="4613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elated image">
            <a:extLst>
              <a:ext uri="{FF2B5EF4-FFF2-40B4-BE49-F238E27FC236}">
                <a16:creationId xmlns:a16="http://schemas.microsoft.com/office/drawing/2014/main" id="{ED566F80-9EF1-4BA2-9121-32CD0A5A681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4017" y="1613354"/>
            <a:ext cx="855304" cy="491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BBDC343-32EB-4A09-B648-0CC82A4A2A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9933" y="2456382"/>
            <a:ext cx="733919" cy="311915"/>
          </a:xfrm>
          <a:prstGeom prst="rect">
            <a:avLst/>
          </a:prstGeom>
        </p:spPr>
      </p:pic>
      <p:pic>
        <p:nvPicPr>
          <p:cNvPr id="19" name="Picture 2" descr="Image result for hsbc logo">
            <a:extLst>
              <a:ext uri="{FF2B5EF4-FFF2-40B4-BE49-F238E27FC236}">
                <a16:creationId xmlns:a16="http://schemas.microsoft.com/office/drawing/2014/main" id="{89B0FE2E-C36E-4FA8-8863-B0C9C208CDC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09215" y="1613354"/>
            <a:ext cx="715355" cy="4757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8D192DBA-D323-4F16-AD5A-6798F9C992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28443" y="3135588"/>
            <a:ext cx="876899" cy="379989"/>
          </a:xfrm>
          <a:prstGeom prst="rect">
            <a:avLst/>
          </a:prstGeom>
        </p:spPr>
      </p:pic>
      <p:pic>
        <p:nvPicPr>
          <p:cNvPr id="21" name="Picture 38" descr="Image result for aspen insurance logo">
            <a:extLst>
              <a:ext uri="{FF2B5EF4-FFF2-40B4-BE49-F238E27FC236}">
                <a16:creationId xmlns:a16="http://schemas.microsoft.com/office/drawing/2014/main" id="{C63FC97B-E52C-44A8-8343-AC1CFE301D40}"/>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548501" y="3882868"/>
            <a:ext cx="636783" cy="6367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descr="Image result for absa">
            <a:extLst>
              <a:ext uri="{FF2B5EF4-FFF2-40B4-BE49-F238E27FC236}">
                <a16:creationId xmlns:a16="http://schemas.microsoft.com/office/drawing/2014/main" id="{938FC69B-0B16-4CD5-A348-3275F8E79BEC}"/>
              </a:ext>
            </a:extLst>
          </p:cNvPr>
          <p:cNvPicPr>
            <a:picLocks noChangeAspect="1" noChangeArrowheads="1"/>
          </p:cNvPicPr>
          <p:nvPr/>
        </p:nvPicPr>
        <p:blipFill rotWithShape="1">
          <a:blip r:embed="rId15" cstate="email">
            <a:extLst>
              <a:ext uri="{28A0092B-C50C-407E-A947-70E740481C1C}">
                <a14:useLocalDpi xmlns:a14="http://schemas.microsoft.com/office/drawing/2010/main" val="0"/>
              </a:ext>
            </a:extLst>
          </a:blip>
          <a:srcRect t="21816" b="17908"/>
          <a:stretch/>
        </p:blipFill>
        <p:spPr bwMode="auto">
          <a:xfrm>
            <a:off x="4527183" y="4886942"/>
            <a:ext cx="679419" cy="4095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Image result for bam nuttall logo">
            <a:extLst>
              <a:ext uri="{FF2B5EF4-FFF2-40B4-BE49-F238E27FC236}">
                <a16:creationId xmlns:a16="http://schemas.microsoft.com/office/drawing/2014/main" id="{738398C9-1E94-4006-9602-24809F65B75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3783" y="2231231"/>
            <a:ext cx="609145" cy="6091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olliers International">
            <a:extLst>
              <a:ext uri="{FF2B5EF4-FFF2-40B4-BE49-F238E27FC236}">
                <a16:creationId xmlns:a16="http://schemas.microsoft.com/office/drawing/2014/main" id="{AC1D2B47-F734-4936-87BD-0DD8F99A0C6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82053" y="1603540"/>
            <a:ext cx="712604" cy="4768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night Frank">
            <a:extLst>
              <a:ext uri="{FF2B5EF4-FFF2-40B4-BE49-F238E27FC236}">
                <a16:creationId xmlns:a16="http://schemas.microsoft.com/office/drawing/2014/main" id="{EE7F074C-4552-49A8-AC61-09996D2009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8052" y="4053218"/>
            <a:ext cx="860607" cy="3540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 result for target retail logo">
            <a:extLst>
              <a:ext uri="{FF2B5EF4-FFF2-40B4-BE49-F238E27FC236}">
                <a16:creationId xmlns:a16="http://schemas.microsoft.com/office/drawing/2014/main" id="{64E77638-6AC4-4F77-84BA-5AB2E8138C6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68050" y="4558101"/>
            <a:ext cx="540611" cy="7185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deloitte logo">
            <a:extLst>
              <a:ext uri="{FF2B5EF4-FFF2-40B4-BE49-F238E27FC236}">
                <a16:creationId xmlns:a16="http://schemas.microsoft.com/office/drawing/2014/main" id="{2A11F27B-6E47-4DD1-A974-E286B27FDD0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923787" y="1613354"/>
            <a:ext cx="917220" cy="6867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0C2C2286-831A-4E0F-91D4-C35B634EEE2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093865" y="2463807"/>
            <a:ext cx="577065" cy="577065"/>
          </a:xfrm>
          <a:prstGeom prst="rect">
            <a:avLst/>
          </a:prstGeom>
        </p:spPr>
      </p:pic>
      <p:pic>
        <p:nvPicPr>
          <p:cNvPr id="29" name="Picture 28">
            <a:extLst>
              <a:ext uri="{FF2B5EF4-FFF2-40B4-BE49-F238E27FC236}">
                <a16:creationId xmlns:a16="http://schemas.microsoft.com/office/drawing/2014/main" id="{277B7CCD-7059-4FB6-857B-CA86B3B0C1B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916950" y="3204529"/>
            <a:ext cx="930895" cy="695225"/>
          </a:xfrm>
          <a:prstGeom prst="rect">
            <a:avLst/>
          </a:prstGeom>
        </p:spPr>
      </p:pic>
      <p:pic>
        <p:nvPicPr>
          <p:cNvPr id="30" name="Picture 29">
            <a:extLst>
              <a:ext uri="{FF2B5EF4-FFF2-40B4-BE49-F238E27FC236}">
                <a16:creationId xmlns:a16="http://schemas.microsoft.com/office/drawing/2014/main" id="{86D01AB9-ADA6-4403-B0BF-A7D6A9CC42D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691682" y="4923598"/>
            <a:ext cx="1381430" cy="398630"/>
          </a:xfrm>
          <a:prstGeom prst="rect">
            <a:avLst/>
          </a:prstGeom>
        </p:spPr>
      </p:pic>
      <p:pic>
        <p:nvPicPr>
          <p:cNvPr id="31" name="Picture 12" descr="Image result for thomson reuters logo">
            <a:extLst>
              <a:ext uri="{FF2B5EF4-FFF2-40B4-BE49-F238E27FC236}">
                <a16:creationId xmlns:a16="http://schemas.microsoft.com/office/drawing/2014/main" id="{1CE0B713-3E56-484C-94C6-3F360549D09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667258" y="5485885"/>
            <a:ext cx="1430278" cy="3354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69">
            <a:extLst>
              <a:ext uri="{FF2B5EF4-FFF2-40B4-BE49-F238E27FC236}">
                <a16:creationId xmlns:a16="http://schemas.microsoft.com/office/drawing/2014/main" id="{72309E44-47B5-4978-A3AA-A5A43E33296C}"/>
              </a:ext>
            </a:extLst>
          </p:cNvPr>
          <p:cNvSpPr txBox="1"/>
          <p:nvPr/>
        </p:nvSpPr>
        <p:spPr>
          <a:xfrm>
            <a:off x="1860719" y="1192983"/>
            <a:ext cx="1319431" cy="3078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40" tIns="40340" rIns="40340" bIns="40340" numCol="1" anchor="t">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r>
              <a:rPr lang="en-GB" sz="1471" b="1" dirty="0">
                <a:solidFill>
                  <a:srgbClr val="E33E07"/>
                </a:solidFill>
                <a:latin typeface="Lato" panose="020F0502020204030203" pitchFamily="34" charset="0"/>
              </a:rPr>
              <a:t>Legal</a:t>
            </a:r>
            <a:endParaRPr sz="1471" b="1" dirty="0">
              <a:solidFill>
                <a:srgbClr val="E33E07"/>
              </a:solidFill>
              <a:latin typeface="Lato" panose="020F0502020204030203" pitchFamily="34" charset="0"/>
            </a:endParaRPr>
          </a:p>
        </p:txBody>
      </p:sp>
      <p:sp>
        <p:nvSpPr>
          <p:cNvPr id="33" name="TextBox 69">
            <a:extLst>
              <a:ext uri="{FF2B5EF4-FFF2-40B4-BE49-F238E27FC236}">
                <a16:creationId xmlns:a16="http://schemas.microsoft.com/office/drawing/2014/main" id="{4E72CDA0-1A5D-4DC5-ABAB-D7C1508E7396}"/>
              </a:ext>
            </a:extLst>
          </p:cNvPr>
          <p:cNvSpPr txBox="1"/>
          <p:nvPr/>
        </p:nvSpPr>
        <p:spPr>
          <a:xfrm>
            <a:off x="3862698" y="1218467"/>
            <a:ext cx="2008390" cy="3078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40" tIns="40340" rIns="40340" bIns="40340" numCol="1" anchor="t">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r>
              <a:rPr lang="en-GB" sz="1471" b="1" dirty="0">
                <a:solidFill>
                  <a:srgbClr val="E33E07"/>
                </a:solidFill>
                <a:latin typeface="Lato" panose="020F0502020204030203" pitchFamily="34" charset="0"/>
              </a:rPr>
              <a:t>Financial Services</a:t>
            </a:r>
            <a:endParaRPr sz="1471" b="1" dirty="0">
              <a:solidFill>
                <a:srgbClr val="E33E07"/>
              </a:solidFill>
              <a:latin typeface="Lato" panose="020F0502020204030203" pitchFamily="34" charset="0"/>
            </a:endParaRPr>
          </a:p>
        </p:txBody>
      </p:sp>
      <p:sp>
        <p:nvSpPr>
          <p:cNvPr id="34" name="TextBox 69">
            <a:extLst>
              <a:ext uri="{FF2B5EF4-FFF2-40B4-BE49-F238E27FC236}">
                <a16:creationId xmlns:a16="http://schemas.microsoft.com/office/drawing/2014/main" id="{A83AF6E9-1C3F-4A71-B332-1A545F607466}"/>
              </a:ext>
            </a:extLst>
          </p:cNvPr>
          <p:cNvSpPr txBox="1"/>
          <p:nvPr/>
        </p:nvSpPr>
        <p:spPr>
          <a:xfrm>
            <a:off x="6098821" y="1221696"/>
            <a:ext cx="2008390" cy="3078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40" tIns="40340" rIns="40340" bIns="40340" numCol="1" anchor="t">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r>
              <a:rPr lang="en-GB" sz="1471" b="1" dirty="0">
                <a:solidFill>
                  <a:srgbClr val="E33E07"/>
                </a:solidFill>
                <a:latin typeface="Lato" panose="020F0502020204030203" pitchFamily="34" charset="0"/>
              </a:rPr>
              <a:t>Real Estate / Retail</a:t>
            </a:r>
            <a:endParaRPr sz="1471" b="1" dirty="0">
              <a:solidFill>
                <a:srgbClr val="E33E07"/>
              </a:solidFill>
              <a:latin typeface="Lato" panose="020F0502020204030203" pitchFamily="34" charset="0"/>
            </a:endParaRPr>
          </a:p>
        </p:txBody>
      </p:sp>
      <p:sp>
        <p:nvSpPr>
          <p:cNvPr id="35" name="TextBox 69">
            <a:extLst>
              <a:ext uri="{FF2B5EF4-FFF2-40B4-BE49-F238E27FC236}">
                <a16:creationId xmlns:a16="http://schemas.microsoft.com/office/drawing/2014/main" id="{1650ABFD-BED8-445F-BB07-D47C889F3337}"/>
              </a:ext>
            </a:extLst>
          </p:cNvPr>
          <p:cNvSpPr txBox="1"/>
          <p:nvPr/>
        </p:nvSpPr>
        <p:spPr>
          <a:xfrm>
            <a:off x="8508725" y="1224662"/>
            <a:ext cx="1711996" cy="3078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40" tIns="40340" rIns="40340" bIns="40340" numCol="1" anchor="t">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r>
              <a:rPr lang="en-GB" sz="1471" b="1" dirty="0">
                <a:solidFill>
                  <a:srgbClr val="E33E07"/>
                </a:solidFill>
                <a:latin typeface="Lato" panose="020F0502020204030203" pitchFamily="34" charset="0"/>
              </a:rPr>
              <a:t>Selected Others</a:t>
            </a:r>
            <a:endParaRPr sz="1471" b="1" dirty="0">
              <a:solidFill>
                <a:srgbClr val="E33E07"/>
              </a:solidFill>
              <a:latin typeface="Lato" panose="020F0502020204030203" pitchFamily="34" charset="0"/>
            </a:endParaRPr>
          </a:p>
        </p:txBody>
      </p:sp>
      <p:pic>
        <p:nvPicPr>
          <p:cNvPr id="36" name="Picture 24" descr="Image result for BBC">
            <a:extLst>
              <a:ext uri="{FF2B5EF4-FFF2-40B4-BE49-F238E27FC236}">
                <a16:creationId xmlns:a16="http://schemas.microsoft.com/office/drawing/2014/main" id="{26F22406-A6E8-4FFB-BB47-61312C387932}"/>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947215" y="5984939"/>
            <a:ext cx="870364" cy="24979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1EC99D99-359D-4F97-96B4-8048744F41F6}"/>
              </a:ext>
            </a:extLst>
          </p:cNvPr>
          <p:cNvPicPr>
            <a:picLocks noChangeAspect="1"/>
          </p:cNvPicPr>
          <p:nvPr/>
        </p:nvPicPr>
        <p:blipFill>
          <a:blip r:embed="rId26"/>
          <a:stretch>
            <a:fillRect/>
          </a:stretch>
        </p:blipFill>
        <p:spPr>
          <a:xfrm>
            <a:off x="4175707" y="5663754"/>
            <a:ext cx="1382371" cy="570979"/>
          </a:xfrm>
          <a:prstGeom prst="rect">
            <a:avLst/>
          </a:prstGeom>
        </p:spPr>
      </p:pic>
      <p:pic>
        <p:nvPicPr>
          <p:cNvPr id="38" name="Picture 37">
            <a:extLst>
              <a:ext uri="{FF2B5EF4-FFF2-40B4-BE49-F238E27FC236}">
                <a16:creationId xmlns:a16="http://schemas.microsoft.com/office/drawing/2014/main" id="{2FDFC9E1-8D11-4E6F-B39C-93887622F97D}"/>
              </a:ext>
            </a:extLst>
          </p:cNvPr>
          <p:cNvPicPr>
            <a:picLocks noChangeAspect="1"/>
          </p:cNvPicPr>
          <p:nvPr/>
        </p:nvPicPr>
        <p:blipFill>
          <a:blip r:embed="rId27"/>
          <a:stretch>
            <a:fillRect/>
          </a:stretch>
        </p:blipFill>
        <p:spPr>
          <a:xfrm>
            <a:off x="6682769" y="2991211"/>
            <a:ext cx="911172" cy="911172"/>
          </a:xfrm>
          <a:prstGeom prst="rect">
            <a:avLst/>
          </a:prstGeom>
        </p:spPr>
      </p:pic>
      <p:pic>
        <p:nvPicPr>
          <p:cNvPr id="39" name="Picture 38">
            <a:extLst>
              <a:ext uri="{FF2B5EF4-FFF2-40B4-BE49-F238E27FC236}">
                <a16:creationId xmlns:a16="http://schemas.microsoft.com/office/drawing/2014/main" id="{D08B2E8A-B00E-40C3-A52C-4B4FCD304CE7}"/>
              </a:ext>
            </a:extLst>
          </p:cNvPr>
          <p:cNvPicPr>
            <a:picLocks noChangeAspect="1"/>
          </p:cNvPicPr>
          <p:nvPr/>
        </p:nvPicPr>
        <p:blipFill>
          <a:blip r:embed="rId28"/>
          <a:stretch>
            <a:fillRect/>
          </a:stretch>
        </p:blipFill>
        <p:spPr>
          <a:xfrm>
            <a:off x="8835621" y="4063411"/>
            <a:ext cx="1093553" cy="696530"/>
          </a:xfrm>
          <a:prstGeom prst="rect">
            <a:avLst/>
          </a:prstGeom>
        </p:spPr>
      </p:pic>
      <p:pic>
        <p:nvPicPr>
          <p:cNvPr id="40" name="Picture 39">
            <a:extLst>
              <a:ext uri="{FF2B5EF4-FFF2-40B4-BE49-F238E27FC236}">
                <a16:creationId xmlns:a16="http://schemas.microsoft.com/office/drawing/2014/main" id="{53529DC9-4CDC-4F7F-9EF8-C50B1D9F68D7}"/>
              </a:ext>
            </a:extLst>
          </p:cNvPr>
          <p:cNvPicPr>
            <a:picLocks noChangeAspect="1"/>
          </p:cNvPicPr>
          <p:nvPr/>
        </p:nvPicPr>
        <p:blipFill rotWithShape="1">
          <a:blip r:embed="rId29">
            <a:extLst>
              <a:ext uri="{28A0092B-C50C-407E-A947-70E740481C1C}">
                <a14:useLocalDpi xmlns:a14="http://schemas.microsoft.com/office/drawing/2010/main" val="0"/>
              </a:ext>
            </a:extLst>
          </a:blip>
          <a:srcRect l="18177" t="26537" r="17197" b="26686"/>
          <a:stretch/>
        </p:blipFill>
        <p:spPr>
          <a:xfrm>
            <a:off x="1899922" y="3274192"/>
            <a:ext cx="1283494" cy="733425"/>
          </a:xfrm>
          <a:prstGeom prst="rect">
            <a:avLst/>
          </a:prstGeom>
        </p:spPr>
      </p:pic>
    </p:spTree>
    <p:extLst>
      <p:ext uri="{BB962C8B-B14F-4D97-AF65-F5344CB8AC3E}">
        <p14:creationId xmlns:p14="http://schemas.microsoft.com/office/powerpoint/2010/main" val="100048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2136D5-CDCE-4AEE-8F37-78E2716E40BD}"/>
              </a:ext>
            </a:extLst>
          </p:cNvPr>
          <p:cNvSpPr>
            <a:spLocks noGrp="1"/>
          </p:cNvSpPr>
          <p:nvPr>
            <p:ph type="sldNum" sz="quarter" idx="12"/>
          </p:nvPr>
        </p:nvSpPr>
        <p:spPr/>
        <p:txBody>
          <a:bodyPr/>
          <a:lstStyle/>
          <a:p>
            <a:fld id="{32D027AE-7C48-43CB-A483-1DB79C26E20E}" type="slidenum">
              <a:rPr lang="en-GB" smtClean="0"/>
              <a:pPr/>
              <a:t>5</a:t>
            </a:fld>
            <a:endParaRPr lang="en-GB" dirty="0"/>
          </a:p>
        </p:txBody>
      </p:sp>
      <p:sp>
        <p:nvSpPr>
          <p:cNvPr id="4" name="Title 3">
            <a:extLst>
              <a:ext uri="{FF2B5EF4-FFF2-40B4-BE49-F238E27FC236}">
                <a16:creationId xmlns:a16="http://schemas.microsoft.com/office/drawing/2014/main" id="{6334E014-93B4-451E-8FCF-D348B35E0559}"/>
              </a:ext>
            </a:extLst>
          </p:cNvPr>
          <p:cNvSpPr>
            <a:spLocks noGrp="1"/>
          </p:cNvSpPr>
          <p:nvPr>
            <p:ph type="title"/>
          </p:nvPr>
        </p:nvSpPr>
        <p:spPr>
          <a:xfrm>
            <a:off x="1165544" y="552728"/>
            <a:ext cx="6378255" cy="511422"/>
          </a:xfrm>
        </p:spPr>
        <p:txBody>
          <a:bodyPr/>
          <a:lstStyle/>
          <a:p>
            <a:r>
              <a:rPr lang="en-GB" sz="3600" dirty="0">
                <a:latin typeface="Lato" panose="020F0502020204030203"/>
              </a:rPr>
              <a:t>Why HotDocs</a:t>
            </a:r>
          </a:p>
        </p:txBody>
      </p:sp>
      <p:sp>
        <p:nvSpPr>
          <p:cNvPr id="5" name="Rectangle 4">
            <a:extLst>
              <a:ext uri="{FF2B5EF4-FFF2-40B4-BE49-F238E27FC236}">
                <a16:creationId xmlns:a16="http://schemas.microsoft.com/office/drawing/2014/main" id="{9FA18A6F-9819-4874-A7EA-B0D0689A5330}"/>
              </a:ext>
            </a:extLst>
          </p:cNvPr>
          <p:cNvSpPr/>
          <p:nvPr/>
        </p:nvSpPr>
        <p:spPr>
          <a:xfrm>
            <a:off x="1945051" y="1826681"/>
            <a:ext cx="3672000" cy="307777"/>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lang="en-GB" sz="1400" dirty="0">
                <a:solidFill>
                  <a:srgbClr val="626262"/>
                </a:solidFill>
                <a:latin typeface="Lato" panose="020F0502020204030203" pitchFamily="34" charset="0"/>
              </a:rPr>
              <a:t>Compliance and Risk</a:t>
            </a:r>
          </a:p>
        </p:txBody>
      </p:sp>
      <p:pic>
        <p:nvPicPr>
          <p:cNvPr id="6" name="Graphic 5" descr="Lock">
            <a:extLst>
              <a:ext uri="{FF2B5EF4-FFF2-40B4-BE49-F238E27FC236}">
                <a16:creationId xmlns:a16="http://schemas.microsoft.com/office/drawing/2014/main" id="{2E341A8B-553A-4641-8C33-F828E73FF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6085" y="3697941"/>
            <a:ext cx="1193126" cy="1193126"/>
          </a:xfrm>
          <a:prstGeom prst="rect">
            <a:avLst/>
          </a:prstGeom>
        </p:spPr>
      </p:pic>
      <p:grpSp>
        <p:nvGrpSpPr>
          <p:cNvPr id="7" name="Group 6">
            <a:extLst>
              <a:ext uri="{FF2B5EF4-FFF2-40B4-BE49-F238E27FC236}">
                <a16:creationId xmlns:a16="http://schemas.microsoft.com/office/drawing/2014/main" id="{4C4CD311-03F1-4627-BBDA-0DCB77D8CAC1}"/>
              </a:ext>
            </a:extLst>
          </p:cNvPr>
          <p:cNvGrpSpPr/>
          <p:nvPr/>
        </p:nvGrpSpPr>
        <p:grpSpPr>
          <a:xfrm>
            <a:off x="2508919" y="3839644"/>
            <a:ext cx="913608" cy="943827"/>
            <a:chOff x="3818286" y="2707016"/>
            <a:chExt cx="1680367" cy="1680367"/>
          </a:xfrm>
        </p:grpSpPr>
        <p:sp>
          <p:nvSpPr>
            <p:cNvPr id="8" name="Rectangle 7">
              <a:extLst>
                <a:ext uri="{FF2B5EF4-FFF2-40B4-BE49-F238E27FC236}">
                  <a16:creationId xmlns:a16="http://schemas.microsoft.com/office/drawing/2014/main" id="{38E913E4-4F6F-4014-9323-A4D100E077B6}"/>
                </a:ext>
              </a:extLst>
            </p:cNvPr>
            <p:cNvSpPr/>
            <p:nvPr/>
          </p:nvSpPr>
          <p:spPr>
            <a:xfrm>
              <a:off x="4157133" y="2900623"/>
              <a:ext cx="990600" cy="12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endParaRPr lang="en-GB" sz="1471"/>
            </a:p>
          </p:txBody>
        </p:sp>
        <p:pic>
          <p:nvPicPr>
            <p:cNvPr id="9" name="Graphic 8" descr="Document">
              <a:extLst>
                <a:ext uri="{FF2B5EF4-FFF2-40B4-BE49-F238E27FC236}">
                  <a16:creationId xmlns:a16="http://schemas.microsoft.com/office/drawing/2014/main" id="{0BFDC89E-BF2F-4438-9093-F22DD81D65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8286" y="2707016"/>
              <a:ext cx="1680367" cy="1680367"/>
            </a:xfrm>
            <a:prstGeom prst="rect">
              <a:avLst/>
            </a:prstGeom>
          </p:spPr>
        </p:pic>
      </p:grpSp>
      <p:grpSp>
        <p:nvGrpSpPr>
          <p:cNvPr id="10" name="Group 9">
            <a:extLst>
              <a:ext uri="{FF2B5EF4-FFF2-40B4-BE49-F238E27FC236}">
                <a16:creationId xmlns:a16="http://schemas.microsoft.com/office/drawing/2014/main" id="{FC492567-8E35-485E-BD0D-7FF6847CA3D2}"/>
              </a:ext>
            </a:extLst>
          </p:cNvPr>
          <p:cNvGrpSpPr/>
          <p:nvPr/>
        </p:nvGrpSpPr>
        <p:grpSpPr>
          <a:xfrm>
            <a:off x="3421807" y="3864612"/>
            <a:ext cx="953682" cy="943828"/>
            <a:chOff x="5330489" y="3246966"/>
            <a:chExt cx="1727201" cy="1727201"/>
          </a:xfrm>
        </p:grpSpPr>
        <p:sp>
          <p:nvSpPr>
            <p:cNvPr id="11" name="Oval 10">
              <a:extLst>
                <a:ext uri="{FF2B5EF4-FFF2-40B4-BE49-F238E27FC236}">
                  <a16:creationId xmlns:a16="http://schemas.microsoft.com/office/drawing/2014/main" id="{0DE95BB4-E895-4C0D-BD57-9380253E0A1F}"/>
                </a:ext>
              </a:extLst>
            </p:cNvPr>
            <p:cNvSpPr/>
            <p:nvPr/>
          </p:nvSpPr>
          <p:spPr>
            <a:xfrm>
              <a:off x="5586371" y="3496732"/>
              <a:ext cx="1229296" cy="1236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endParaRPr lang="en-GB" sz="1471"/>
            </a:p>
          </p:txBody>
        </p:sp>
        <p:pic>
          <p:nvPicPr>
            <p:cNvPr id="12" name="Graphic 11" descr="Clock">
              <a:extLst>
                <a:ext uri="{FF2B5EF4-FFF2-40B4-BE49-F238E27FC236}">
                  <a16:creationId xmlns:a16="http://schemas.microsoft.com/office/drawing/2014/main" id="{B8E410C2-9271-4595-85AA-A456C232DC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0489" y="3246966"/>
              <a:ext cx="1727201" cy="1727201"/>
            </a:xfrm>
            <a:prstGeom prst="rect">
              <a:avLst/>
            </a:prstGeom>
          </p:spPr>
        </p:pic>
      </p:grpSp>
      <p:pic>
        <p:nvPicPr>
          <p:cNvPr id="13" name="Graphic 12">
            <a:extLst>
              <a:ext uri="{FF2B5EF4-FFF2-40B4-BE49-F238E27FC236}">
                <a16:creationId xmlns:a16="http://schemas.microsoft.com/office/drawing/2014/main" id="{EC3B7274-6DAB-4A57-A4A8-24D231F9F0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82105" y="1910345"/>
            <a:ext cx="92186" cy="153644"/>
          </a:xfrm>
          <a:prstGeom prst="rect">
            <a:avLst/>
          </a:prstGeom>
        </p:spPr>
      </p:pic>
      <p:pic>
        <p:nvPicPr>
          <p:cNvPr id="14" name="Graphic 13">
            <a:extLst>
              <a:ext uri="{FF2B5EF4-FFF2-40B4-BE49-F238E27FC236}">
                <a16:creationId xmlns:a16="http://schemas.microsoft.com/office/drawing/2014/main" id="{0FF837DA-2CA8-49B6-9F9B-FC4E86AD21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95636" y="2337265"/>
            <a:ext cx="92186" cy="153644"/>
          </a:xfrm>
          <a:prstGeom prst="rect">
            <a:avLst/>
          </a:prstGeom>
        </p:spPr>
      </p:pic>
      <p:pic>
        <p:nvPicPr>
          <p:cNvPr id="15" name="Graphic 14">
            <a:extLst>
              <a:ext uri="{FF2B5EF4-FFF2-40B4-BE49-F238E27FC236}">
                <a16:creationId xmlns:a16="http://schemas.microsoft.com/office/drawing/2014/main" id="{FE584785-0339-413F-AB89-FB614C20F4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95636" y="2764185"/>
            <a:ext cx="92186" cy="153644"/>
          </a:xfrm>
          <a:prstGeom prst="rect">
            <a:avLst/>
          </a:prstGeom>
        </p:spPr>
      </p:pic>
      <p:sp>
        <p:nvSpPr>
          <p:cNvPr id="16" name="Rectangle 15">
            <a:extLst>
              <a:ext uri="{FF2B5EF4-FFF2-40B4-BE49-F238E27FC236}">
                <a16:creationId xmlns:a16="http://schemas.microsoft.com/office/drawing/2014/main" id="{7427BC23-8360-4577-8491-9723BC110280}"/>
              </a:ext>
            </a:extLst>
          </p:cNvPr>
          <p:cNvSpPr/>
          <p:nvPr/>
        </p:nvSpPr>
        <p:spPr>
          <a:xfrm>
            <a:off x="1945051" y="2281564"/>
            <a:ext cx="3672000" cy="307777"/>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lang="en-GB" sz="1400" dirty="0">
                <a:solidFill>
                  <a:srgbClr val="626262"/>
                </a:solidFill>
                <a:latin typeface="Lato" panose="020F0502020204030203" pitchFamily="34" charset="0"/>
              </a:rPr>
              <a:t>Standardisation – Format and House Style’s</a:t>
            </a:r>
          </a:p>
        </p:txBody>
      </p:sp>
      <p:sp>
        <p:nvSpPr>
          <p:cNvPr id="17" name="Rectangle 16">
            <a:extLst>
              <a:ext uri="{FF2B5EF4-FFF2-40B4-BE49-F238E27FC236}">
                <a16:creationId xmlns:a16="http://schemas.microsoft.com/office/drawing/2014/main" id="{11AFBEBB-5EB3-4D24-A77B-1B20B40DE924}"/>
              </a:ext>
            </a:extLst>
          </p:cNvPr>
          <p:cNvSpPr/>
          <p:nvPr/>
        </p:nvSpPr>
        <p:spPr>
          <a:xfrm>
            <a:off x="1945051" y="3112160"/>
            <a:ext cx="3672000" cy="307777"/>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lang="en-GB" sz="1400" dirty="0">
                <a:solidFill>
                  <a:srgbClr val="626262"/>
                </a:solidFill>
                <a:latin typeface="Lato" panose="020F0502020204030203" pitchFamily="34" charset="0"/>
              </a:rPr>
              <a:t>Efficiency</a:t>
            </a:r>
          </a:p>
        </p:txBody>
      </p:sp>
      <p:sp>
        <p:nvSpPr>
          <p:cNvPr id="18" name="TextBox 62">
            <a:extLst>
              <a:ext uri="{FF2B5EF4-FFF2-40B4-BE49-F238E27FC236}">
                <a16:creationId xmlns:a16="http://schemas.microsoft.com/office/drawing/2014/main" id="{E2578651-AC3A-4DD0-8BCB-F29250A334DD}"/>
              </a:ext>
            </a:extLst>
          </p:cNvPr>
          <p:cNvSpPr txBox="1"/>
          <p:nvPr/>
        </p:nvSpPr>
        <p:spPr>
          <a:xfrm>
            <a:off x="6419850" y="2340585"/>
            <a:ext cx="546277" cy="318677"/>
          </a:xfrm>
          <a:prstGeom prst="rect">
            <a:avLst/>
          </a:prstGeom>
          <a:ln w="12700">
            <a:miter lim="400000"/>
          </a:ln>
          <a:extLst>
            <a:ext uri="{C572A759-6A51-4108-AA02-DFA0A04FC94B}">
              <ma14:wrappingTextBoxFlag xmlns="" xmlns:ma14="http://schemas.microsoft.com/office/mac/drawingml/2011/main" val="1"/>
            </a:ext>
          </a:extLst>
        </p:spPr>
        <p:txBody>
          <a:bodyPr wrap="square" lIns="40340" rIns="4034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sz="1400" dirty="0">
                <a:solidFill>
                  <a:srgbClr val="C00000"/>
                </a:solidFill>
              </a:rPr>
              <a:t>Fonts</a:t>
            </a:r>
          </a:p>
        </p:txBody>
      </p:sp>
      <p:sp>
        <p:nvSpPr>
          <p:cNvPr id="19" name="TextBox 63">
            <a:extLst>
              <a:ext uri="{FF2B5EF4-FFF2-40B4-BE49-F238E27FC236}">
                <a16:creationId xmlns:a16="http://schemas.microsoft.com/office/drawing/2014/main" id="{D2F812D4-DB97-4AC2-95C6-512DD04BC0EE}"/>
              </a:ext>
            </a:extLst>
          </p:cNvPr>
          <p:cNvSpPr txBox="1"/>
          <p:nvPr/>
        </p:nvSpPr>
        <p:spPr>
          <a:xfrm>
            <a:off x="5393125" y="5409415"/>
            <a:ext cx="1573002" cy="307777"/>
          </a:xfrm>
          <a:prstGeom prst="rect">
            <a:avLst/>
          </a:prstGeom>
          <a:ln w="12700">
            <a:miter lim="400000"/>
          </a:ln>
          <a:extLst>
            <a:ext uri="{C572A759-6A51-4108-AA02-DFA0A04FC94B}">
              <ma14:wrappingTextBoxFlag xmlns="" xmlns:ma14="http://schemas.microsoft.com/office/mac/drawingml/2011/main" val="1"/>
            </a:ext>
          </a:extLst>
        </p:spPr>
        <p:txBody>
          <a:bodyPr wrap="square" lIns="40340" rIns="4034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sz="1400" dirty="0">
                <a:solidFill>
                  <a:srgbClr val="C00000"/>
                </a:solidFill>
              </a:rPr>
              <a:t>Headers and footers</a:t>
            </a:r>
          </a:p>
        </p:txBody>
      </p:sp>
      <p:sp>
        <p:nvSpPr>
          <p:cNvPr id="20" name="TextBox 64">
            <a:extLst>
              <a:ext uri="{FF2B5EF4-FFF2-40B4-BE49-F238E27FC236}">
                <a16:creationId xmlns:a16="http://schemas.microsoft.com/office/drawing/2014/main" id="{EC0EA9D1-477E-44CC-99F7-D42DC1BA4CF3}"/>
              </a:ext>
            </a:extLst>
          </p:cNvPr>
          <p:cNvSpPr txBox="1"/>
          <p:nvPr/>
        </p:nvSpPr>
        <p:spPr>
          <a:xfrm>
            <a:off x="4927457" y="3290244"/>
            <a:ext cx="2038670" cy="307777"/>
          </a:xfrm>
          <a:prstGeom prst="rect">
            <a:avLst/>
          </a:prstGeom>
          <a:ln w="12700">
            <a:miter lim="400000"/>
          </a:ln>
          <a:extLst>
            <a:ext uri="{C572A759-6A51-4108-AA02-DFA0A04FC94B}">
              <ma14:wrappingTextBoxFlag xmlns="" xmlns:ma14="http://schemas.microsoft.com/office/mac/drawingml/2011/main" val="1"/>
            </a:ext>
          </a:extLst>
        </p:spPr>
        <p:txBody>
          <a:bodyPr wrap="square" lIns="40340" rIns="4034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sz="1400" dirty="0">
                <a:solidFill>
                  <a:srgbClr val="C00000"/>
                </a:solidFill>
              </a:rPr>
              <a:t>Cross references and TOCs</a:t>
            </a:r>
          </a:p>
        </p:txBody>
      </p:sp>
      <p:pic>
        <p:nvPicPr>
          <p:cNvPr id="21" name="Picture 65" descr="Picture 65">
            <a:extLst>
              <a:ext uri="{FF2B5EF4-FFF2-40B4-BE49-F238E27FC236}">
                <a16:creationId xmlns:a16="http://schemas.microsoft.com/office/drawing/2014/main" id="{01963A4E-1332-4A86-8400-05CC22969B5C}"/>
              </a:ext>
            </a:extLst>
          </p:cNvPr>
          <p:cNvPicPr>
            <a:picLocks noChangeAspect="1"/>
          </p:cNvPicPr>
          <p:nvPr/>
        </p:nvPicPr>
        <p:blipFill>
          <a:blip r:embed="rId11"/>
          <a:stretch>
            <a:fillRect/>
          </a:stretch>
        </p:blipFill>
        <p:spPr>
          <a:xfrm>
            <a:off x="6993230" y="1044805"/>
            <a:ext cx="3409870" cy="4798657"/>
          </a:xfrm>
          <a:prstGeom prst="rect">
            <a:avLst/>
          </a:prstGeom>
          <a:ln w="12700">
            <a:miter lim="400000"/>
          </a:ln>
        </p:spPr>
      </p:pic>
      <p:pic>
        <p:nvPicPr>
          <p:cNvPr id="22" name="Picture 66" descr="Picture 66">
            <a:extLst>
              <a:ext uri="{FF2B5EF4-FFF2-40B4-BE49-F238E27FC236}">
                <a16:creationId xmlns:a16="http://schemas.microsoft.com/office/drawing/2014/main" id="{C481A332-8F95-4171-9A15-C88518D8808E}"/>
              </a:ext>
            </a:extLst>
          </p:cNvPr>
          <p:cNvPicPr>
            <a:picLocks noChangeAspect="1"/>
          </p:cNvPicPr>
          <p:nvPr/>
        </p:nvPicPr>
        <p:blipFill>
          <a:blip r:embed="rId12"/>
          <a:stretch>
            <a:fillRect/>
          </a:stretch>
        </p:blipFill>
        <p:spPr>
          <a:xfrm>
            <a:off x="6888337" y="1626059"/>
            <a:ext cx="3619650" cy="1930840"/>
          </a:xfrm>
          <a:prstGeom prst="rect">
            <a:avLst/>
          </a:prstGeom>
          <a:ln w="12700">
            <a:miter lim="400000"/>
          </a:ln>
        </p:spPr>
      </p:pic>
      <p:sp>
        <p:nvSpPr>
          <p:cNvPr id="23" name="TextBox 67">
            <a:extLst>
              <a:ext uri="{FF2B5EF4-FFF2-40B4-BE49-F238E27FC236}">
                <a16:creationId xmlns:a16="http://schemas.microsoft.com/office/drawing/2014/main" id="{E757EC58-D701-47E7-B496-C640BBA285F8}"/>
              </a:ext>
            </a:extLst>
          </p:cNvPr>
          <p:cNvSpPr txBox="1"/>
          <p:nvPr/>
        </p:nvSpPr>
        <p:spPr>
          <a:xfrm>
            <a:off x="7594000" y="3807929"/>
            <a:ext cx="2208324" cy="1021977"/>
          </a:xfrm>
          <a:prstGeom prst="rect">
            <a:avLst/>
          </a:prstGeom>
          <a:ln w="12700">
            <a:miter lim="400000"/>
          </a:ln>
          <a:extLst>
            <a:ext uri="{C572A759-6A51-4108-AA02-DFA0A04FC94B}">
              <ma14:wrappingTextBoxFlag xmlns="" xmlns:ma14="http://schemas.microsoft.com/office/mac/drawingml/2011/main" val="1"/>
            </a:ext>
          </a:extLst>
        </p:spPr>
        <p:txBody>
          <a:bodyPr wrap="square" lIns="40340" rIns="4034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r>
              <a:rPr sz="1471" dirty="0"/>
              <a:t>Accurate</a:t>
            </a:r>
          </a:p>
          <a:p>
            <a:pPr algn="ctr"/>
            <a:r>
              <a:rPr sz="1471" dirty="0"/>
              <a:t>Agile and Maintainable</a:t>
            </a:r>
          </a:p>
          <a:p>
            <a:pPr algn="ctr"/>
            <a:r>
              <a:rPr sz="1471" dirty="0"/>
              <a:t>Accessible</a:t>
            </a:r>
          </a:p>
          <a:p>
            <a:pPr algn="ctr"/>
            <a:r>
              <a:rPr sz="1471" dirty="0"/>
              <a:t>Comprehensive</a:t>
            </a:r>
          </a:p>
        </p:txBody>
      </p:sp>
      <p:pic>
        <p:nvPicPr>
          <p:cNvPr id="24" name="Picture 68" descr="Picture 68">
            <a:extLst>
              <a:ext uri="{FF2B5EF4-FFF2-40B4-BE49-F238E27FC236}">
                <a16:creationId xmlns:a16="http://schemas.microsoft.com/office/drawing/2014/main" id="{C4F4586B-D484-4252-AD8A-45EAC8DB672C}"/>
              </a:ext>
            </a:extLst>
          </p:cNvPr>
          <p:cNvPicPr>
            <a:picLocks noChangeAspect="1"/>
          </p:cNvPicPr>
          <p:nvPr/>
        </p:nvPicPr>
        <p:blipFill>
          <a:blip r:embed="rId13"/>
          <a:stretch>
            <a:fillRect/>
          </a:stretch>
        </p:blipFill>
        <p:spPr>
          <a:xfrm>
            <a:off x="7855687" y="2092264"/>
            <a:ext cx="1879903" cy="2390893"/>
          </a:xfrm>
          <a:prstGeom prst="rect">
            <a:avLst/>
          </a:prstGeom>
          <a:ln w="12700">
            <a:miter lim="400000"/>
          </a:ln>
        </p:spPr>
      </p:pic>
      <p:sp>
        <p:nvSpPr>
          <p:cNvPr id="25" name="TextBox 69">
            <a:extLst>
              <a:ext uri="{FF2B5EF4-FFF2-40B4-BE49-F238E27FC236}">
                <a16:creationId xmlns:a16="http://schemas.microsoft.com/office/drawing/2014/main" id="{14863F29-3059-47D3-B327-356600ED43F4}"/>
              </a:ext>
            </a:extLst>
          </p:cNvPr>
          <p:cNvSpPr txBox="1"/>
          <p:nvPr/>
        </p:nvSpPr>
        <p:spPr>
          <a:xfrm>
            <a:off x="10430203" y="1307382"/>
            <a:ext cx="783408" cy="318677"/>
          </a:xfrm>
          <a:prstGeom prst="rect">
            <a:avLst/>
          </a:prstGeom>
          <a:ln w="12700">
            <a:miter lim="400000"/>
          </a:ln>
          <a:extLst>
            <a:ext uri="{C572A759-6A51-4108-AA02-DFA0A04FC94B}">
              <ma14:wrappingTextBoxFlag xmlns="" xmlns:ma14="http://schemas.microsoft.com/office/mac/drawingml/2011/main" val="1"/>
            </a:ext>
          </a:extLst>
        </p:spPr>
        <p:txBody>
          <a:bodyPr wrap="square" lIns="40340" rIns="4034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sz="1400" dirty="0">
                <a:solidFill>
                  <a:srgbClr val="C00000"/>
                </a:solidFill>
              </a:rPr>
              <a:t>Branding</a:t>
            </a:r>
          </a:p>
        </p:txBody>
      </p:sp>
      <p:pic>
        <p:nvPicPr>
          <p:cNvPr id="26" name="Picture 25" descr="A screenshot of a cell phone&#10;&#10;Description automatically generated">
            <a:extLst>
              <a:ext uri="{FF2B5EF4-FFF2-40B4-BE49-F238E27FC236}">
                <a16:creationId xmlns:a16="http://schemas.microsoft.com/office/drawing/2014/main" id="{0945F435-9270-4B53-A6F8-B9264696ACF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53175" y="3206505"/>
            <a:ext cx="3012665" cy="1316213"/>
          </a:xfrm>
          <a:prstGeom prst="rect">
            <a:avLst/>
          </a:prstGeom>
        </p:spPr>
      </p:pic>
      <p:pic>
        <p:nvPicPr>
          <p:cNvPr id="27" name="Graphic 26">
            <a:extLst>
              <a:ext uri="{FF2B5EF4-FFF2-40B4-BE49-F238E27FC236}">
                <a16:creationId xmlns:a16="http://schemas.microsoft.com/office/drawing/2014/main" id="{E07754A4-D88A-4FC8-AE9C-BB50C57DCF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91827" y="3191105"/>
            <a:ext cx="92186" cy="153644"/>
          </a:xfrm>
          <a:prstGeom prst="rect">
            <a:avLst/>
          </a:prstGeom>
        </p:spPr>
      </p:pic>
      <p:sp>
        <p:nvSpPr>
          <p:cNvPr id="28" name="Rectangle 27">
            <a:extLst>
              <a:ext uri="{FF2B5EF4-FFF2-40B4-BE49-F238E27FC236}">
                <a16:creationId xmlns:a16="http://schemas.microsoft.com/office/drawing/2014/main" id="{436ACE05-896A-4521-B00A-3FF96DE23479}"/>
              </a:ext>
            </a:extLst>
          </p:cNvPr>
          <p:cNvSpPr/>
          <p:nvPr/>
        </p:nvSpPr>
        <p:spPr>
          <a:xfrm>
            <a:off x="1945051" y="2696787"/>
            <a:ext cx="3672000" cy="307777"/>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lang="en-GB" sz="1400" dirty="0">
                <a:solidFill>
                  <a:srgbClr val="626262"/>
                </a:solidFill>
                <a:latin typeface="Lato" panose="020F0502020204030203" pitchFamily="34" charset="0"/>
              </a:rPr>
              <a:t>Standardisation – Content and Calculations</a:t>
            </a:r>
          </a:p>
        </p:txBody>
      </p:sp>
      <p:pic>
        <p:nvPicPr>
          <p:cNvPr id="29" name="Picture 28" descr="A screenshot of a social media post&#10;&#10;Description automatically generated">
            <a:extLst>
              <a:ext uri="{FF2B5EF4-FFF2-40B4-BE49-F238E27FC236}">
                <a16:creationId xmlns:a16="http://schemas.microsoft.com/office/drawing/2014/main" id="{A6536340-30A4-4D1C-833D-8094070D4FB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50504" y="1452801"/>
            <a:ext cx="3897905" cy="1967136"/>
          </a:xfrm>
          <a:prstGeom prst="rect">
            <a:avLst/>
          </a:prstGeom>
          <a:ln>
            <a:noFill/>
          </a:ln>
          <a:effectLst>
            <a:outerShdw blurRad="292100" dist="139700" dir="2700000" algn="tl" rotWithShape="0">
              <a:srgbClr val="333333">
                <a:alpha val="65000"/>
              </a:srgbClr>
            </a:outerShdw>
          </a:effectLst>
        </p:spPr>
      </p:pic>
      <p:pic>
        <p:nvPicPr>
          <p:cNvPr id="30" name="Picture 29" descr="A screenshot of a cell phone&#10;&#10;Description automatically generated">
            <a:extLst>
              <a:ext uri="{FF2B5EF4-FFF2-40B4-BE49-F238E27FC236}">
                <a16:creationId xmlns:a16="http://schemas.microsoft.com/office/drawing/2014/main" id="{8261D4AE-75A9-4D0D-BEE6-A760BE97D3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1071" y="3488763"/>
            <a:ext cx="3276772" cy="192631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B4A68AB6-1A3D-4903-9504-90B220DC8AF1}"/>
              </a:ext>
            </a:extLst>
          </p:cNvPr>
          <p:cNvSpPr/>
          <p:nvPr/>
        </p:nvSpPr>
        <p:spPr>
          <a:xfrm>
            <a:off x="2772708" y="4255563"/>
            <a:ext cx="395288" cy="161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2D0D102-D642-4166-BE30-36460318C7DB}"/>
              </a:ext>
            </a:extLst>
          </p:cNvPr>
          <p:cNvSpPr/>
          <p:nvPr/>
        </p:nvSpPr>
        <p:spPr>
          <a:xfrm>
            <a:off x="2970352" y="4512021"/>
            <a:ext cx="177661" cy="471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9" presetClass="entr" fill="hold" grpId="0" nodeType="withEffect">
                                  <p:stCondLst>
                                    <p:cond delay="0"/>
                                  </p:stCondLst>
                                  <p:iterate>
                                    <p:tmAbs val="0"/>
                                  </p:iterate>
                                  <p:childTnLst>
                                    <p:set>
                                      <p:cBhvr>
                                        <p:cTn id="15" fill="hold"/>
                                        <p:tgtEl>
                                          <p:spTgt spid="22"/>
                                        </p:tgtEl>
                                        <p:attrNameLst>
                                          <p:attrName>style.visibility</p:attrName>
                                        </p:attrNameLst>
                                      </p:cBhvr>
                                      <p:to>
                                        <p:strVal val="visible"/>
                                      </p:to>
                                    </p:set>
                                    <p:animEffect transition="in" filter="dissolve">
                                      <p:cBhvr>
                                        <p:cTn id="16" dur="500"/>
                                        <p:tgtEl>
                                          <p:spTgt spid="22"/>
                                        </p:tgtEl>
                                      </p:cBhvr>
                                    </p:animEffect>
                                  </p:childTnLst>
                                </p:cTn>
                              </p:par>
                            </p:childTnLst>
                          </p:cTn>
                        </p:par>
                        <p:par>
                          <p:cTn id="17" fill="hold">
                            <p:stCondLst>
                              <p:cond delay="500"/>
                            </p:stCondLst>
                            <p:childTnLst>
                              <p:par>
                                <p:cTn id="18" presetID="9" presetClass="entr" fill="hold" grpId="0" nodeType="afterEffect">
                                  <p:stCondLst>
                                    <p:cond delay="0"/>
                                  </p:stCondLst>
                                  <p:iterate>
                                    <p:tmAbs val="0"/>
                                  </p:iterate>
                                  <p:childTnLst>
                                    <p:set>
                                      <p:cBhvr>
                                        <p:cTn id="19" fill="hold"/>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fill="hold" grpId="1" nodeType="clickEffect">
                                  <p:stCondLst>
                                    <p:cond delay="0"/>
                                  </p:stCondLst>
                                  <p:iterate>
                                    <p:tmAbs val="0"/>
                                  </p:iterate>
                                  <p:childTnLst>
                                    <p:animEffect transition="out" filter="dissolve">
                                      <p:cBhvr>
                                        <p:cTn id="24" dur="500" fill="hold"/>
                                        <p:tgtEl>
                                          <p:spTgt spid="23"/>
                                        </p:tgtEl>
                                      </p:cBhvr>
                                    </p:animEffect>
                                    <p:set>
                                      <p:cBhvr>
                                        <p:cTn id="25" fill="hold">
                                          <p:stCondLst>
                                            <p:cond delay="499"/>
                                          </p:stCondLst>
                                        </p:cTn>
                                        <p:tgtEl>
                                          <p:spTgt spid="23"/>
                                        </p:tgtEl>
                                        <p:attrNameLst>
                                          <p:attrName>style.visibility</p:attrName>
                                        </p:attrNameLst>
                                      </p:cBhvr>
                                      <p:to>
                                        <p:strVal val="hidden"/>
                                      </p:to>
                                    </p:set>
                                  </p:childTnLst>
                                </p:cTn>
                              </p:par>
                              <p:par>
                                <p:cTn id="26" presetID="9" presetClass="exit" fill="hold" grpId="1" nodeType="withEffect">
                                  <p:stCondLst>
                                    <p:cond delay="0"/>
                                  </p:stCondLst>
                                  <p:iterate>
                                    <p:tmAbs val="0"/>
                                  </p:iterate>
                                  <p:childTnLst>
                                    <p:animEffect transition="out" filter="dissolve">
                                      <p:cBhvr>
                                        <p:cTn id="27" dur="500" fill="hold"/>
                                        <p:tgtEl>
                                          <p:spTgt spid="22"/>
                                        </p:tgtEl>
                                      </p:cBhvr>
                                    </p:animEffect>
                                    <p:set>
                                      <p:cBhvr>
                                        <p:cTn id="28" fill="hold">
                                          <p:stCondLst>
                                            <p:cond delay="499"/>
                                          </p:stCondLst>
                                        </p:cTn>
                                        <p:tgtEl>
                                          <p:spTgt spid="22"/>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9" presetClass="entr" fill="hold" grpId="0" nodeType="withEffect">
                                  <p:stCondLst>
                                    <p:cond delay="0"/>
                                  </p:stCondLst>
                                  <p:iterate>
                                    <p:tmAbs val="0"/>
                                  </p:iterate>
                                  <p:childTnLst>
                                    <p:set>
                                      <p:cBhvr>
                                        <p:cTn id="43" fill="hold"/>
                                        <p:tgtEl>
                                          <p:spTgt spid="19"/>
                                        </p:tgtEl>
                                        <p:attrNameLst>
                                          <p:attrName>style.visibility</p:attrName>
                                        </p:attrNameLst>
                                      </p:cBhvr>
                                      <p:to>
                                        <p:strVal val="visible"/>
                                      </p:to>
                                    </p:set>
                                    <p:animEffect transition="in" filter="dissolve">
                                      <p:cBhvr>
                                        <p:cTn id="44" dur="500"/>
                                        <p:tgtEl>
                                          <p:spTgt spid="19"/>
                                        </p:tgtEl>
                                      </p:cBhvr>
                                    </p:animEffect>
                                  </p:childTnLst>
                                </p:cTn>
                              </p:par>
                              <p:par>
                                <p:cTn id="45" presetID="9" presetClass="entr" fill="hold" grpId="0" nodeType="withEffect">
                                  <p:stCondLst>
                                    <p:cond delay="0"/>
                                  </p:stCondLst>
                                  <p:iterate>
                                    <p:tmAbs val="0"/>
                                  </p:iterate>
                                  <p:childTnLst>
                                    <p:set>
                                      <p:cBhvr>
                                        <p:cTn id="46" fill="hold"/>
                                        <p:tgtEl>
                                          <p:spTgt spid="20"/>
                                        </p:tgtEl>
                                        <p:attrNameLst>
                                          <p:attrName>style.visibility</p:attrName>
                                        </p:attrNameLst>
                                      </p:cBhvr>
                                      <p:to>
                                        <p:strVal val="visible"/>
                                      </p:to>
                                    </p:set>
                                    <p:animEffect transition="in" filter="dissolve">
                                      <p:cBhvr>
                                        <p:cTn id="47" dur="500"/>
                                        <p:tgtEl>
                                          <p:spTgt spid="20"/>
                                        </p:tgtEl>
                                      </p:cBhvr>
                                    </p:animEffect>
                                  </p:childTnLst>
                                </p:cTn>
                              </p:par>
                              <p:par>
                                <p:cTn id="48" presetID="9" presetClass="entr" fill="hold" grpId="0" nodeType="withEffect">
                                  <p:stCondLst>
                                    <p:cond delay="0"/>
                                  </p:stCondLst>
                                  <p:iterate>
                                    <p:tmAbs val="0"/>
                                  </p:iterate>
                                  <p:childTnLst>
                                    <p:set>
                                      <p:cBhvr>
                                        <p:cTn id="49" fill="hold"/>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fill="hold" grpId="0" nodeType="withEffect">
                                  <p:stCondLst>
                                    <p:cond delay="0"/>
                                  </p:stCondLst>
                                  <p:iterate>
                                    <p:tmAbs val="0"/>
                                  </p:iterate>
                                  <p:childTnLst>
                                    <p:set>
                                      <p:cBhvr>
                                        <p:cTn id="52" fill="hold"/>
                                        <p:tgtEl>
                                          <p:spTgt spid="25"/>
                                        </p:tgtEl>
                                        <p:attrNameLst>
                                          <p:attrName>style.visibility</p:attrName>
                                        </p:attrNameLst>
                                      </p:cBhvr>
                                      <p:to>
                                        <p:strVal val="visible"/>
                                      </p:to>
                                    </p:set>
                                    <p:animEffect transition="in" filter="dissolve">
                                      <p:cBhvr>
                                        <p:cTn id="53" dur="500"/>
                                        <p:tgtEl>
                                          <p:spTgt spid="25"/>
                                        </p:tgtEl>
                                      </p:cBhvr>
                                    </p:animEffect>
                                  </p:childTnLst>
                                </p:cTn>
                              </p:par>
                              <p:par>
                                <p:cTn id="54" presetID="9" presetClass="entr" fill="hold" grpId="0" nodeType="withEffect">
                                  <p:stCondLst>
                                    <p:cond delay="0"/>
                                  </p:stCondLst>
                                  <p:iterate>
                                    <p:tmAbs val="0"/>
                                  </p:iterate>
                                  <p:childTnLst>
                                    <p:set>
                                      <p:cBhvr>
                                        <p:cTn id="55" fill="hold"/>
                                        <p:tgtEl>
                                          <p:spTgt spid="21"/>
                                        </p:tgtEl>
                                        <p:attrNameLst>
                                          <p:attrName>style.visibility</p:attrName>
                                        </p:attrNameLst>
                                      </p:cBhvr>
                                      <p:to>
                                        <p:strVal val="visible"/>
                                      </p:to>
                                    </p:set>
                                    <p:animEffect transition="in" filter="dissolv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fill="hold" grpId="1" nodeType="clickEffect">
                                  <p:stCondLst>
                                    <p:cond delay="0"/>
                                  </p:stCondLst>
                                  <p:iterate>
                                    <p:tmAbs val="0"/>
                                  </p:iterate>
                                  <p:childTnLst>
                                    <p:animEffect transition="out" filter="dissolve">
                                      <p:cBhvr>
                                        <p:cTn id="60" dur="500" fill="hold"/>
                                        <p:tgtEl>
                                          <p:spTgt spid="19"/>
                                        </p:tgtEl>
                                      </p:cBhvr>
                                    </p:animEffect>
                                    <p:set>
                                      <p:cBhvr>
                                        <p:cTn id="61" fill="hold">
                                          <p:stCondLst>
                                            <p:cond delay="499"/>
                                          </p:stCondLst>
                                        </p:cTn>
                                        <p:tgtEl>
                                          <p:spTgt spid="19"/>
                                        </p:tgtEl>
                                        <p:attrNameLst>
                                          <p:attrName>style.visibility</p:attrName>
                                        </p:attrNameLst>
                                      </p:cBhvr>
                                      <p:to>
                                        <p:strVal val="hidden"/>
                                      </p:to>
                                    </p:set>
                                  </p:childTnLst>
                                </p:cTn>
                              </p:par>
                              <p:par>
                                <p:cTn id="62" presetID="9" presetClass="exit" fill="hold" grpId="1" nodeType="withEffect">
                                  <p:stCondLst>
                                    <p:cond delay="0"/>
                                  </p:stCondLst>
                                  <p:iterate>
                                    <p:tmAbs val="0"/>
                                  </p:iterate>
                                  <p:childTnLst>
                                    <p:animEffect transition="out" filter="dissolve">
                                      <p:cBhvr>
                                        <p:cTn id="63" dur="500" fill="hold"/>
                                        <p:tgtEl>
                                          <p:spTgt spid="20"/>
                                        </p:tgtEl>
                                      </p:cBhvr>
                                    </p:animEffect>
                                    <p:set>
                                      <p:cBhvr>
                                        <p:cTn id="64" fill="hold">
                                          <p:stCondLst>
                                            <p:cond delay="499"/>
                                          </p:stCondLst>
                                        </p:cTn>
                                        <p:tgtEl>
                                          <p:spTgt spid="20"/>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par>
                                <p:cTn id="68" presetID="9" presetClass="exit" fill="hold" grpId="1" nodeType="withEffect">
                                  <p:stCondLst>
                                    <p:cond delay="0"/>
                                  </p:stCondLst>
                                  <p:iterate>
                                    <p:tmAbs val="0"/>
                                  </p:iterate>
                                  <p:childTnLst>
                                    <p:animEffect transition="out" filter="dissolve">
                                      <p:cBhvr>
                                        <p:cTn id="69" dur="500" fill="hold"/>
                                        <p:tgtEl>
                                          <p:spTgt spid="18"/>
                                        </p:tgtEl>
                                      </p:cBhvr>
                                    </p:animEffect>
                                    <p:set>
                                      <p:cBhvr>
                                        <p:cTn id="70" fill="hold">
                                          <p:stCondLst>
                                            <p:cond delay="499"/>
                                          </p:stCondLst>
                                        </p:cTn>
                                        <p:tgtEl>
                                          <p:spTgt spid="18"/>
                                        </p:tgtEl>
                                        <p:attrNameLst>
                                          <p:attrName>style.visibility</p:attrName>
                                        </p:attrNameLst>
                                      </p:cBhvr>
                                      <p:to>
                                        <p:strVal val="hidden"/>
                                      </p:to>
                                    </p:set>
                                  </p:childTnLst>
                                </p:cTn>
                              </p:par>
                              <p:par>
                                <p:cTn id="71" presetID="9" presetClass="exit" fill="hold" grpId="1" nodeType="withEffect">
                                  <p:stCondLst>
                                    <p:cond delay="0"/>
                                  </p:stCondLst>
                                  <p:iterate>
                                    <p:tmAbs val="0"/>
                                  </p:iterate>
                                  <p:childTnLst>
                                    <p:animEffect transition="out" filter="dissolve">
                                      <p:cBhvr>
                                        <p:cTn id="72" dur="500" fill="hold"/>
                                        <p:tgtEl>
                                          <p:spTgt spid="25"/>
                                        </p:tgtEl>
                                      </p:cBhvr>
                                    </p:animEffect>
                                    <p:set>
                                      <p:cBhvr>
                                        <p:cTn id="73" fill="hold">
                                          <p:stCondLst>
                                            <p:cond delay="499"/>
                                          </p:stCondLst>
                                        </p:cTn>
                                        <p:tgtEl>
                                          <p:spTgt spid="25"/>
                                        </p:tgtEl>
                                        <p:attrNameLst>
                                          <p:attrName>style.visibility</p:attrName>
                                        </p:attrNameLst>
                                      </p:cBhvr>
                                      <p:to>
                                        <p:strVal val="hidden"/>
                                      </p:to>
                                    </p:set>
                                  </p:childTnLst>
                                </p:cTn>
                              </p:par>
                              <p:par>
                                <p:cTn id="74" presetID="9" presetClass="exit" fill="hold" grpId="1" nodeType="withEffect">
                                  <p:stCondLst>
                                    <p:cond delay="0"/>
                                  </p:stCondLst>
                                  <p:iterate>
                                    <p:tmAbs val="0"/>
                                  </p:iterate>
                                  <p:childTnLst>
                                    <p:animEffect transition="out" filter="dissolve">
                                      <p:cBhvr>
                                        <p:cTn id="75" dur="500" fill="hold"/>
                                        <p:tgtEl>
                                          <p:spTgt spid="21"/>
                                        </p:tgtEl>
                                      </p:cBhvr>
                                    </p:animEffect>
                                    <p:set>
                                      <p:cBhvr>
                                        <p:cTn id="76" fill="hold">
                                          <p:stCondLst>
                                            <p:cond delay="499"/>
                                          </p:stCondLst>
                                        </p:cTn>
                                        <p:tgtEl>
                                          <p:spTgt spid="21"/>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heel(1)">
                                      <p:cBhvr>
                                        <p:cTn id="92" dur="1000"/>
                                        <p:tgtEl>
                                          <p:spTgt spid="2"/>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heel(1)">
                                      <p:cBhvr>
                                        <p:cTn id="95" dur="10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29"/>
                                        </p:tgtEl>
                                      </p:cBhvr>
                                    </p:animEffect>
                                    <p:set>
                                      <p:cBhvr>
                                        <p:cTn id="100" dur="1" fill="hold">
                                          <p:stCondLst>
                                            <p:cond delay="499"/>
                                          </p:stCondLst>
                                        </p:cTn>
                                        <p:tgtEl>
                                          <p:spTgt spid="2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0"/>
                                        </p:tgtEl>
                                      </p:cBhvr>
                                    </p:animEffect>
                                    <p:set>
                                      <p:cBhvr>
                                        <p:cTn id="103" dur="1" fill="hold">
                                          <p:stCondLst>
                                            <p:cond delay="499"/>
                                          </p:stCondLst>
                                        </p:cTn>
                                        <p:tgtEl>
                                          <p:spTgt spid="30"/>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500"/>
                                        <p:tgtEl>
                                          <p:spTgt spid="17"/>
                                        </p:tgtEl>
                                      </p:cBhvr>
                                    </p:animEffect>
                                  </p:childTnLst>
                                </p:cTn>
                              </p:par>
                              <p:par>
                                <p:cTn id="110" presetID="10" presetClass="entr" presetSubtype="0" fill="hold" nodeType="with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uiExpand="1" animBg="1" advAuto="0"/>
      <p:bldP spid="18" grpId="1" uiExpand="1" animBg="1" advAuto="0"/>
      <p:bldP spid="19" grpId="0" uiExpand="1" animBg="1" advAuto="0"/>
      <p:bldP spid="19" grpId="1" uiExpand="1" animBg="1" advAuto="0"/>
      <p:bldP spid="20" grpId="0" uiExpand="1" animBg="1" advAuto="0"/>
      <p:bldP spid="20" grpId="1" uiExpand="1" animBg="1" advAuto="0"/>
      <p:bldP spid="21" grpId="0" uiExpand="1" animBg="1" advAuto="0"/>
      <p:bldP spid="21" grpId="1" uiExpand="1" animBg="1" advAuto="0"/>
      <p:bldP spid="22" grpId="0" uiExpand="1" animBg="1" advAuto="0"/>
      <p:bldP spid="22" grpId="1" uiExpand="1" animBg="1" advAuto="0"/>
      <p:bldP spid="23" grpId="0" uiExpand="1" animBg="1" advAuto="0"/>
      <p:bldP spid="23" grpId="1" uiExpand="1" animBg="1" advAuto="0"/>
      <p:bldP spid="24" grpId="0" uiExpand="1" animBg="1" advAuto="0"/>
      <p:bldP spid="25" grpId="0" uiExpand="1" animBg="1" advAuto="0"/>
      <p:bldP spid="25" grpId="1" uiExpand="1" animBg="1" advAuto="0"/>
      <p:bldP spid="28" grpId="0"/>
      <p:bldP spid="2" grpId="1"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CABA5C-B159-4927-8644-B4B838740542}"/>
              </a:ext>
            </a:extLst>
          </p:cNvPr>
          <p:cNvSpPr>
            <a:spLocks noGrp="1"/>
          </p:cNvSpPr>
          <p:nvPr>
            <p:ph type="sldNum" sz="quarter" idx="12"/>
          </p:nvPr>
        </p:nvSpPr>
        <p:spPr/>
        <p:txBody>
          <a:bodyPr/>
          <a:lstStyle/>
          <a:p>
            <a:fld id="{32D027AE-7C48-43CB-A483-1DB79C26E20E}" type="slidenum">
              <a:rPr lang="en-GB" smtClean="0"/>
              <a:pPr/>
              <a:t>6</a:t>
            </a:fld>
            <a:endParaRPr lang="en-GB" dirty="0"/>
          </a:p>
        </p:txBody>
      </p:sp>
      <p:sp>
        <p:nvSpPr>
          <p:cNvPr id="4" name="Title 3">
            <a:extLst>
              <a:ext uri="{FF2B5EF4-FFF2-40B4-BE49-F238E27FC236}">
                <a16:creationId xmlns:a16="http://schemas.microsoft.com/office/drawing/2014/main" id="{5ACD3216-6116-455A-8DFB-5FF379D58361}"/>
              </a:ext>
            </a:extLst>
          </p:cNvPr>
          <p:cNvSpPr>
            <a:spLocks noGrp="1"/>
          </p:cNvSpPr>
          <p:nvPr>
            <p:ph type="title"/>
          </p:nvPr>
        </p:nvSpPr>
        <p:spPr>
          <a:xfrm>
            <a:off x="1165544" y="552728"/>
            <a:ext cx="6378255" cy="511422"/>
          </a:xfrm>
        </p:spPr>
        <p:txBody>
          <a:bodyPr/>
          <a:lstStyle/>
          <a:p>
            <a:r>
              <a:rPr lang="en-GB" sz="3600" dirty="0">
                <a:latin typeface="Lato" panose="020F0502020204030203"/>
              </a:rPr>
              <a:t>Usage Scenario</a:t>
            </a:r>
          </a:p>
        </p:txBody>
      </p:sp>
      <p:pic>
        <p:nvPicPr>
          <p:cNvPr id="5" name="Picture 4">
            <a:extLst>
              <a:ext uri="{FF2B5EF4-FFF2-40B4-BE49-F238E27FC236}">
                <a16:creationId xmlns:a16="http://schemas.microsoft.com/office/drawing/2014/main" id="{D1D2BF21-DA96-4EAC-9665-BA5C5AE56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728" y="1706966"/>
            <a:ext cx="1248572" cy="1614656"/>
          </a:xfrm>
          <a:prstGeom prst="rect">
            <a:avLst/>
          </a:prstGeom>
        </p:spPr>
      </p:pic>
      <p:sp>
        <p:nvSpPr>
          <p:cNvPr id="6" name="Rectangle 5">
            <a:extLst>
              <a:ext uri="{FF2B5EF4-FFF2-40B4-BE49-F238E27FC236}">
                <a16:creationId xmlns:a16="http://schemas.microsoft.com/office/drawing/2014/main" id="{904FC788-EBA6-437D-AF58-F8A2F6F9A3B2}"/>
              </a:ext>
            </a:extLst>
          </p:cNvPr>
          <p:cNvSpPr/>
          <p:nvPr/>
        </p:nvSpPr>
        <p:spPr>
          <a:xfrm>
            <a:off x="7482887" y="2153626"/>
            <a:ext cx="272944"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44E8AF1-4B7A-4104-BFDC-3C5A3E19CD25}"/>
              </a:ext>
            </a:extLst>
          </p:cNvPr>
          <p:cNvSpPr/>
          <p:nvPr/>
        </p:nvSpPr>
        <p:spPr>
          <a:xfrm>
            <a:off x="7888067" y="2272298"/>
            <a:ext cx="427258"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19EC213-DC24-49AE-9DD1-729E15E49CFD}"/>
              </a:ext>
            </a:extLst>
          </p:cNvPr>
          <p:cNvSpPr/>
          <p:nvPr/>
        </p:nvSpPr>
        <p:spPr>
          <a:xfrm>
            <a:off x="7511709" y="2390812"/>
            <a:ext cx="111890"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86D9247-AF00-4184-A0B1-17D88252673C}"/>
              </a:ext>
            </a:extLst>
          </p:cNvPr>
          <p:cNvSpPr/>
          <p:nvPr/>
        </p:nvSpPr>
        <p:spPr>
          <a:xfrm>
            <a:off x="7645314" y="2390812"/>
            <a:ext cx="202063"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AB1521-C803-4B64-A063-95874548F7A3}"/>
              </a:ext>
            </a:extLst>
          </p:cNvPr>
          <p:cNvSpPr/>
          <p:nvPr/>
        </p:nvSpPr>
        <p:spPr>
          <a:xfrm>
            <a:off x="7868243" y="2390812"/>
            <a:ext cx="330064"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08E63C-A429-4586-8BD1-31D82D248312}"/>
              </a:ext>
            </a:extLst>
          </p:cNvPr>
          <p:cNvSpPr/>
          <p:nvPr/>
        </p:nvSpPr>
        <p:spPr>
          <a:xfrm>
            <a:off x="7558003" y="2644857"/>
            <a:ext cx="289375"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DF5FE0-E124-4795-80C5-55B28ECCB0C4}"/>
              </a:ext>
            </a:extLst>
          </p:cNvPr>
          <p:cNvSpPr/>
          <p:nvPr/>
        </p:nvSpPr>
        <p:spPr>
          <a:xfrm>
            <a:off x="7888067" y="2746603"/>
            <a:ext cx="406872"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E4194AB-5F68-485E-BD8C-0E79D7D9F121}"/>
              </a:ext>
            </a:extLst>
          </p:cNvPr>
          <p:cNvSpPr/>
          <p:nvPr/>
        </p:nvSpPr>
        <p:spPr>
          <a:xfrm>
            <a:off x="7511708" y="2917388"/>
            <a:ext cx="820858"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688A075-CB2A-435C-A1B1-4C5703E8F608}"/>
              </a:ext>
            </a:extLst>
          </p:cNvPr>
          <p:cNvSpPr/>
          <p:nvPr/>
        </p:nvSpPr>
        <p:spPr>
          <a:xfrm>
            <a:off x="7495252" y="3007808"/>
            <a:ext cx="111890"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481A571-663D-45F4-96FA-49AB2A714D16}"/>
              </a:ext>
            </a:extLst>
          </p:cNvPr>
          <p:cNvSpPr/>
          <p:nvPr/>
        </p:nvSpPr>
        <p:spPr>
          <a:xfrm>
            <a:off x="7949100" y="3210414"/>
            <a:ext cx="406872" cy="32549"/>
          </a:xfrm>
          <a:prstGeom prst="rect">
            <a:avLst/>
          </a:prstGeom>
          <a:solidFill>
            <a:srgbClr val="EB490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CAA37C5-B930-47A3-B075-A9A69267A601}"/>
              </a:ext>
            </a:extLst>
          </p:cNvPr>
          <p:cNvSpPr/>
          <p:nvPr/>
        </p:nvSpPr>
        <p:spPr>
          <a:xfrm>
            <a:off x="7326427" y="2558646"/>
            <a:ext cx="1087185" cy="333724"/>
          </a:xfrm>
          <a:prstGeom prst="rect">
            <a:avLst/>
          </a:prstGeom>
          <a:noFill/>
          <a:ln w="19050">
            <a:solidFill>
              <a:srgbClr val="00A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7835340-163E-424F-8FB5-37841651E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4338" y="3938052"/>
            <a:ext cx="2869305" cy="1344229"/>
          </a:xfrm>
          <a:prstGeom prst="rect">
            <a:avLst/>
          </a:prstGeom>
        </p:spPr>
      </p:pic>
      <p:pic>
        <p:nvPicPr>
          <p:cNvPr id="18" name="Picture 17">
            <a:extLst>
              <a:ext uri="{FF2B5EF4-FFF2-40B4-BE49-F238E27FC236}">
                <a16:creationId xmlns:a16="http://schemas.microsoft.com/office/drawing/2014/main" id="{09E11EAF-8990-4ECE-B53F-76AD47B831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670" y="3699138"/>
            <a:ext cx="700526" cy="901315"/>
          </a:xfrm>
          <a:prstGeom prst="rect">
            <a:avLst/>
          </a:prstGeom>
        </p:spPr>
      </p:pic>
      <p:pic>
        <p:nvPicPr>
          <p:cNvPr id="19" name="Picture 18">
            <a:extLst>
              <a:ext uri="{FF2B5EF4-FFF2-40B4-BE49-F238E27FC236}">
                <a16:creationId xmlns:a16="http://schemas.microsoft.com/office/drawing/2014/main" id="{73D529D9-AF61-4C56-A07B-288C537723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1197" y="3691509"/>
            <a:ext cx="703583" cy="908944"/>
          </a:xfrm>
          <a:prstGeom prst="rect">
            <a:avLst/>
          </a:prstGeom>
        </p:spPr>
      </p:pic>
      <p:pic>
        <p:nvPicPr>
          <p:cNvPr id="20" name="Picture 19">
            <a:extLst>
              <a:ext uri="{FF2B5EF4-FFF2-40B4-BE49-F238E27FC236}">
                <a16:creationId xmlns:a16="http://schemas.microsoft.com/office/drawing/2014/main" id="{B710D559-CC83-4919-A53D-B0BB94F8F4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5285" y="3693036"/>
            <a:ext cx="704876" cy="907415"/>
          </a:xfrm>
          <a:prstGeom prst="rect">
            <a:avLst/>
          </a:prstGeom>
        </p:spPr>
      </p:pic>
      <p:pic>
        <p:nvPicPr>
          <p:cNvPr id="21" name="Picture 20">
            <a:extLst>
              <a:ext uri="{FF2B5EF4-FFF2-40B4-BE49-F238E27FC236}">
                <a16:creationId xmlns:a16="http://schemas.microsoft.com/office/drawing/2014/main" id="{3C4FEA89-817A-49FD-90E0-7732091E6F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1027" y="4606493"/>
            <a:ext cx="700169" cy="896428"/>
          </a:xfrm>
          <a:prstGeom prst="rect">
            <a:avLst/>
          </a:prstGeom>
        </p:spPr>
      </p:pic>
      <p:pic>
        <p:nvPicPr>
          <p:cNvPr id="22" name="Picture 21">
            <a:extLst>
              <a:ext uri="{FF2B5EF4-FFF2-40B4-BE49-F238E27FC236}">
                <a16:creationId xmlns:a16="http://schemas.microsoft.com/office/drawing/2014/main" id="{E7986683-D786-4B96-8ECD-C0681DF218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1197" y="4600453"/>
            <a:ext cx="703585" cy="907159"/>
          </a:xfrm>
          <a:prstGeom prst="rect">
            <a:avLst/>
          </a:prstGeom>
        </p:spPr>
      </p:pic>
      <p:pic>
        <p:nvPicPr>
          <p:cNvPr id="23" name="Picture 22">
            <a:extLst>
              <a:ext uri="{FF2B5EF4-FFF2-40B4-BE49-F238E27FC236}">
                <a16:creationId xmlns:a16="http://schemas.microsoft.com/office/drawing/2014/main" id="{AC3FAAEA-3059-45EF-B480-49BC8A0AF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7459" y="4607704"/>
            <a:ext cx="700526" cy="901315"/>
          </a:xfrm>
          <a:prstGeom prst="rect">
            <a:avLst/>
          </a:prstGeom>
        </p:spPr>
      </p:pic>
      <p:pic>
        <p:nvPicPr>
          <p:cNvPr id="24" name="Picture 23">
            <a:extLst>
              <a:ext uri="{FF2B5EF4-FFF2-40B4-BE49-F238E27FC236}">
                <a16:creationId xmlns:a16="http://schemas.microsoft.com/office/drawing/2014/main" id="{3B1DC959-4942-48A6-A9CB-DCA32C7BA4B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1830" y="4289230"/>
            <a:ext cx="642319" cy="637979"/>
          </a:xfrm>
          <a:prstGeom prst="rect">
            <a:avLst/>
          </a:prstGeom>
        </p:spPr>
      </p:pic>
      <p:cxnSp>
        <p:nvCxnSpPr>
          <p:cNvPr id="25" name="Straight Arrow Connector 24">
            <a:extLst>
              <a:ext uri="{FF2B5EF4-FFF2-40B4-BE49-F238E27FC236}">
                <a16:creationId xmlns:a16="http://schemas.microsoft.com/office/drawing/2014/main" id="{AFE8800D-3621-405D-9F73-77D710C22E61}"/>
              </a:ext>
            </a:extLst>
          </p:cNvPr>
          <p:cNvCxnSpPr>
            <a:cxnSpLocks/>
          </p:cNvCxnSpPr>
          <p:nvPr/>
        </p:nvCxnSpPr>
        <p:spPr>
          <a:xfrm>
            <a:off x="6733580" y="4606493"/>
            <a:ext cx="778128" cy="0"/>
          </a:xfrm>
          <a:prstGeom prst="straightConnector1">
            <a:avLst/>
          </a:prstGeom>
          <a:ln w="76200">
            <a:solidFill>
              <a:srgbClr val="005EB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72EC87-148C-4265-9CD3-70C3E5AA580E}"/>
              </a:ext>
            </a:extLst>
          </p:cNvPr>
          <p:cNvCxnSpPr>
            <a:cxnSpLocks/>
          </p:cNvCxnSpPr>
          <p:nvPr/>
        </p:nvCxnSpPr>
        <p:spPr>
          <a:xfrm>
            <a:off x="6157176" y="2514294"/>
            <a:ext cx="1043756" cy="0"/>
          </a:xfrm>
          <a:prstGeom prst="straightConnector1">
            <a:avLst/>
          </a:prstGeom>
          <a:ln w="76200">
            <a:solidFill>
              <a:srgbClr val="005EB2"/>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1181BDC3-818B-4C7C-92C9-53A921F0BB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3567" y="4171129"/>
            <a:ext cx="889000" cy="979901"/>
          </a:xfrm>
          <a:prstGeom prst="rect">
            <a:avLst/>
          </a:prstGeom>
        </p:spPr>
      </p:pic>
      <p:pic>
        <p:nvPicPr>
          <p:cNvPr id="28" name="Picture 27">
            <a:extLst>
              <a:ext uri="{FF2B5EF4-FFF2-40B4-BE49-F238E27FC236}">
                <a16:creationId xmlns:a16="http://schemas.microsoft.com/office/drawing/2014/main" id="{C1E8BC73-2F50-40E0-84EE-7274C7F913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4201" y="1997523"/>
            <a:ext cx="722969" cy="819124"/>
          </a:xfrm>
          <a:prstGeom prst="rect">
            <a:avLst/>
          </a:prstGeom>
        </p:spPr>
      </p:pic>
      <p:pic>
        <p:nvPicPr>
          <p:cNvPr id="29" name="Picture 28">
            <a:extLst>
              <a:ext uri="{FF2B5EF4-FFF2-40B4-BE49-F238E27FC236}">
                <a16:creationId xmlns:a16="http://schemas.microsoft.com/office/drawing/2014/main" id="{BF590A76-EFC3-47D1-B67E-79F0BCDC45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5290" y="4178239"/>
            <a:ext cx="727128" cy="748841"/>
          </a:xfrm>
          <a:prstGeom prst="rect">
            <a:avLst/>
          </a:prstGeom>
        </p:spPr>
      </p:pic>
      <p:grpSp>
        <p:nvGrpSpPr>
          <p:cNvPr id="30" name="Group 29">
            <a:extLst>
              <a:ext uri="{FF2B5EF4-FFF2-40B4-BE49-F238E27FC236}">
                <a16:creationId xmlns:a16="http://schemas.microsoft.com/office/drawing/2014/main" id="{2C738CE4-2B43-4140-8CDB-43D847C33101}"/>
              </a:ext>
            </a:extLst>
          </p:cNvPr>
          <p:cNvGrpSpPr/>
          <p:nvPr/>
        </p:nvGrpSpPr>
        <p:grpSpPr>
          <a:xfrm>
            <a:off x="4310370" y="1703456"/>
            <a:ext cx="1583522" cy="1611818"/>
            <a:chOff x="3484701" y="-501401"/>
            <a:chExt cx="1794658" cy="1826727"/>
          </a:xfrm>
        </p:grpSpPr>
        <p:pic>
          <p:nvPicPr>
            <p:cNvPr id="31" name="Picture 30">
              <a:extLst>
                <a:ext uri="{FF2B5EF4-FFF2-40B4-BE49-F238E27FC236}">
                  <a16:creationId xmlns:a16="http://schemas.microsoft.com/office/drawing/2014/main" id="{BAB6F262-CF00-458F-9098-91099D35559D}"/>
                </a:ext>
              </a:extLst>
            </p:cNvPr>
            <p:cNvPicPr>
              <a:picLocks noChangeAspect="1"/>
            </p:cNvPicPr>
            <p:nvPr/>
          </p:nvPicPr>
          <p:blipFill>
            <a:blip r:embed="rId14"/>
            <a:stretch>
              <a:fillRect/>
            </a:stretch>
          </p:blipFill>
          <p:spPr>
            <a:xfrm>
              <a:off x="3484701" y="-207533"/>
              <a:ext cx="740950" cy="957217"/>
            </a:xfrm>
            <a:prstGeom prst="rect">
              <a:avLst/>
            </a:prstGeom>
          </p:spPr>
        </p:pic>
        <p:pic>
          <p:nvPicPr>
            <p:cNvPr id="32" name="Picture 31">
              <a:extLst>
                <a:ext uri="{FF2B5EF4-FFF2-40B4-BE49-F238E27FC236}">
                  <a16:creationId xmlns:a16="http://schemas.microsoft.com/office/drawing/2014/main" id="{4826896C-E269-4408-AC7C-DEF9931AC7ED}"/>
                </a:ext>
              </a:extLst>
            </p:cNvPr>
            <p:cNvPicPr>
              <a:picLocks noChangeAspect="1"/>
            </p:cNvPicPr>
            <p:nvPr/>
          </p:nvPicPr>
          <p:blipFill>
            <a:blip r:embed="rId14"/>
            <a:stretch>
              <a:fillRect/>
            </a:stretch>
          </p:blipFill>
          <p:spPr>
            <a:xfrm>
              <a:off x="4335687" y="-330512"/>
              <a:ext cx="740950" cy="957217"/>
            </a:xfrm>
            <a:prstGeom prst="rect">
              <a:avLst/>
            </a:prstGeom>
          </p:spPr>
        </p:pic>
        <p:pic>
          <p:nvPicPr>
            <p:cNvPr id="33" name="Picture 32">
              <a:extLst>
                <a:ext uri="{FF2B5EF4-FFF2-40B4-BE49-F238E27FC236}">
                  <a16:creationId xmlns:a16="http://schemas.microsoft.com/office/drawing/2014/main" id="{B367E091-0196-4A42-9667-803E12155663}"/>
                </a:ext>
              </a:extLst>
            </p:cNvPr>
            <p:cNvPicPr>
              <a:picLocks noChangeAspect="1"/>
            </p:cNvPicPr>
            <p:nvPr/>
          </p:nvPicPr>
          <p:blipFill>
            <a:blip r:embed="rId14"/>
            <a:stretch>
              <a:fillRect/>
            </a:stretch>
          </p:blipFill>
          <p:spPr>
            <a:xfrm>
              <a:off x="3864992" y="-501401"/>
              <a:ext cx="740950" cy="957217"/>
            </a:xfrm>
            <a:prstGeom prst="rect">
              <a:avLst/>
            </a:prstGeom>
          </p:spPr>
        </p:pic>
        <p:pic>
          <p:nvPicPr>
            <p:cNvPr id="34" name="Picture 33">
              <a:extLst>
                <a:ext uri="{FF2B5EF4-FFF2-40B4-BE49-F238E27FC236}">
                  <a16:creationId xmlns:a16="http://schemas.microsoft.com/office/drawing/2014/main" id="{D2661CE0-4574-44AD-B42E-DF7AE9001C51}"/>
                </a:ext>
              </a:extLst>
            </p:cNvPr>
            <p:cNvPicPr>
              <a:picLocks noChangeAspect="1"/>
            </p:cNvPicPr>
            <p:nvPr/>
          </p:nvPicPr>
          <p:blipFill>
            <a:blip r:embed="rId14"/>
            <a:stretch>
              <a:fillRect/>
            </a:stretch>
          </p:blipFill>
          <p:spPr>
            <a:xfrm>
              <a:off x="4066573" y="-100696"/>
              <a:ext cx="740950" cy="957217"/>
            </a:xfrm>
            <a:prstGeom prst="rect">
              <a:avLst/>
            </a:prstGeom>
          </p:spPr>
        </p:pic>
        <p:pic>
          <p:nvPicPr>
            <p:cNvPr id="35" name="Picture 34">
              <a:extLst>
                <a:ext uri="{FF2B5EF4-FFF2-40B4-BE49-F238E27FC236}">
                  <a16:creationId xmlns:a16="http://schemas.microsoft.com/office/drawing/2014/main" id="{6D351381-0AEE-4250-8FBE-2DCC46DBEB16}"/>
                </a:ext>
              </a:extLst>
            </p:cNvPr>
            <p:cNvPicPr>
              <a:picLocks noChangeAspect="1"/>
            </p:cNvPicPr>
            <p:nvPr/>
          </p:nvPicPr>
          <p:blipFill>
            <a:blip r:embed="rId14"/>
            <a:stretch>
              <a:fillRect/>
            </a:stretch>
          </p:blipFill>
          <p:spPr>
            <a:xfrm>
              <a:off x="4538409" y="368109"/>
              <a:ext cx="740950" cy="957217"/>
            </a:xfrm>
            <a:prstGeom prst="rect">
              <a:avLst/>
            </a:prstGeom>
          </p:spPr>
        </p:pic>
        <p:pic>
          <p:nvPicPr>
            <p:cNvPr id="36" name="Picture 35">
              <a:extLst>
                <a:ext uri="{FF2B5EF4-FFF2-40B4-BE49-F238E27FC236}">
                  <a16:creationId xmlns:a16="http://schemas.microsoft.com/office/drawing/2014/main" id="{635ED302-8F0F-4F02-AF9F-86BCDCE5CE1A}"/>
                </a:ext>
              </a:extLst>
            </p:cNvPr>
            <p:cNvPicPr>
              <a:picLocks noChangeAspect="1"/>
            </p:cNvPicPr>
            <p:nvPr/>
          </p:nvPicPr>
          <p:blipFill>
            <a:blip r:embed="rId14"/>
            <a:stretch>
              <a:fillRect/>
            </a:stretch>
          </p:blipFill>
          <p:spPr>
            <a:xfrm>
              <a:off x="3788430" y="62652"/>
              <a:ext cx="740950" cy="957217"/>
            </a:xfrm>
            <a:prstGeom prst="rect">
              <a:avLst/>
            </a:prstGeom>
          </p:spPr>
        </p:pic>
        <p:pic>
          <p:nvPicPr>
            <p:cNvPr id="37" name="Picture 36">
              <a:extLst>
                <a:ext uri="{FF2B5EF4-FFF2-40B4-BE49-F238E27FC236}">
                  <a16:creationId xmlns:a16="http://schemas.microsoft.com/office/drawing/2014/main" id="{08E3570A-FA73-4064-A5A5-AE816ADDBCE0}"/>
                </a:ext>
              </a:extLst>
            </p:cNvPr>
            <p:cNvPicPr>
              <a:picLocks noChangeAspect="1"/>
            </p:cNvPicPr>
            <p:nvPr/>
          </p:nvPicPr>
          <p:blipFill>
            <a:blip r:embed="rId14"/>
            <a:stretch>
              <a:fillRect/>
            </a:stretch>
          </p:blipFill>
          <p:spPr>
            <a:xfrm>
              <a:off x="4014023" y="290407"/>
              <a:ext cx="740950" cy="957217"/>
            </a:xfrm>
            <a:prstGeom prst="rect">
              <a:avLst/>
            </a:prstGeom>
          </p:spPr>
        </p:pic>
        <p:sp>
          <p:nvSpPr>
            <p:cNvPr id="38" name="Rectangle 37">
              <a:extLst>
                <a:ext uri="{FF2B5EF4-FFF2-40B4-BE49-F238E27FC236}">
                  <a16:creationId xmlns:a16="http://schemas.microsoft.com/office/drawing/2014/main" id="{83199F47-8711-4DFF-9DBF-62F41F868725}"/>
                </a:ext>
              </a:extLst>
            </p:cNvPr>
            <p:cNvSpPr/>
            <p:nvPr/>
          </p:nvSpPr>
          <p:spPr>
            <a:xfrm>
              <a:off x="3539891" y="799870"/>
              <a:ext cx="774146" cy="276045"/>
            </a:xfrm>
            <a:prstGeom prst="rect">
              <a:avLst/>
            </a:prstGeom>
            <a:solidFill>
              <a:srgbClr val="186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r>
                <a:rPr lang="en-GB" sz="1235" dirty="0">
                  <a:solidFill>
                    <a:schemeClr val="bg1"/>
                  </a:solidFill>
                  <a:latin typeface="Montserrat Medium" panose="00000600000000000000" pitchFamily="2" charset="0"/>
                  <a:ea typeface="Karla" pitchFamily="2" charset="0"/>
                </a:rPr>
                <a:t>DOCX</a:t>
              </a:r>
            </a:p>
          </p:txBody>
        </p:sp>
      </p:grpSp>
      <p:sp>
        <p:nvSpPr>
          <p:cNvPr id="39" name="Rectangle 38">
            <a:extLst>
              <a:ext uri="{FF2B5EF4-FFF2-40B4-BE49-F238E27FC236}">
                <a16:creationId xmlns:a16="http://schemas.microsoft.com/office/drawing/2014/main" id="{E9DD417A-1345-47A5-877F-529C984669FC}"/>
              </a:ext>
            </a:extLst>
          </p:cNvPr>
          <p:cNvSpPr/>
          <p:nvPr/>
        </p:nvSpPr>
        <p:spPr>
          <a:xfrm>
            <a:off x="2599765" y="2891118"/>
            <a:ext cx="1066725" cy="418320"/>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r>
              <a:rPr lang="en-GB" sz="1059" b="1" dirty="0">
                <a:solidFill>
                  <a:srgbClr val="E33E07"/>
                </a:solidFill>
                <a:latin typeface="Lato" panose="020F0502020204030203" pitchFamily="34" charset="0"/>
              </a:rPr>
              <a:t>CONTENT </a:t>
            </a:r>
          </a:p>
          <a:p>
            <a:pPr algn="ctr"/>
            <a:r>
              <a:rPr lang="en-GB" sz="1059" b="1" dirty="0">
                <a:solidFill>
                  <a:srgbClr val="E33E07"/>
                </a:solidFill>
                <a:latin typeface="Lato" panose="020F0502020204030203" pitchFamily="34" charset="0"/>
              </a:rPr>
              <a:t>AUTHOR</a:t>
            </a:r>
          </a:p>
        </p:txBody>
      </p:sp>
      <p:sp>
        <p:nvSpPr>
          <p:cNvPr id="40" name="Rectangle 39">
            <a:extLst>
              <a:ext uri="{FF2B5EF4-FFF2-40B4-BE49-F238E27FC236}">
                <a16:creationId xmlns:a16="http://schemas.microsoft.com/office/drawing/2014/main" id="{FA67528F-88A8-449A-BAFA-52BD756C44A4}"/>
              </a:ext>
            </a:extLst>
          </p:cNvPr>
          <p:cNvSpPr/>
          <p:nvPr/>
        </p:nvSpPr>
        <p:spPr>
          <a:xfrm>
            <a:off x="2571653" y="4999456"/>
            <a:ext cx="1066725" cy="255326"/>
          </a:xfrm>
          <a:prstGeom prst="rect">
            <a:avLst/>
          </a:prstGeom>
        </p:spPr>
        <p:txBody>
          <a:bodyPr wrap="square">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algn="ctr"/>
            <a:r>
              <a:rPr lang="en-GB" sz="1059" b="1" dirty="0">
                <a:solidFill>
                  <a:srgbClr val="E33E07"/>
                </a:solidFill>
                <a:latin typeface="Lato" panose="020F0502020204030203" pitchFamily="34" charset="0"/>
              </a:rPr>
              <a:t>USER</a:t>
            </a:r>
            <a:endParaRPr lang="en-GB" sz="1412" b="1" dirty="0">
              <a:solidFill>
                <a:srgbClr val="E33E07"/>
              </a:solidFill>
              <a:latin typeface="Lato" panose="020F0502020204030203" pitchFamily="34" charset="0"/>
            </a:endParaRPr>
          </a:p>
        </p:txBody>
      </p:sp>
    </p:spTree>
    <p:extLst>
      <p:ext uri="{BB962C8B-B14F-4D97-AF65-F5344CB8AC3E}">
        <p14:creationId xmlns:p14="http://schemas.microsoft.com/office/powerpoint/2010/main" val="158136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
                                        <p:tgtEl>
                                          <p:spTgt spid="6"/>
                                        </p:tgtEl>
                                      </p:cBhvr>
                                    </p:animEffect>
                                  </p:childTnLst>
                                </p:cTn>
                              </p:par>
                            </p:childTnLst>
                          </p:cTn>
                        </p:par>
                        <p:par>
                          <p:cTn id="29" fill="hold">
                            <p:stCondLst>
                              <p:cond delay="11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
                                        <p:tgtEl>
                                          <p:spTgt spid="7"/>
                                        </p:tgtEl>
                                      </p:cBhvr>
                                    </p:animEffect>
                                  </p:childTnLst>
                                </p:cTn>
                              </p:par>
                            </p:childTnLst>
                          </p:cTn>
                        </p:par>
                        <p:par>
                          <p:cTn id="33" fill="hold">
                            <p:stCondLst>
                              <p:cond delay="12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
                                        <p:tgtEl>
                                          <p:spTgt spid="8"/>
                                        </p:tgtEl>
                                      </p:cBhvr>
                                    </p:animEffect>
                                  </p:childTnLst>
                                </p:cTn>
                              </p:par>
                            </p:childTnLst>
                          </p:cTn>
                        </p:par>
                        <p:par>
                          <p:cTn id="37" fill="hold">
                            <p:stCondLst>
                              <p:cond delay="13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
                                        <p:tgtEl>
                                          <p:spTgt spid="9"/>
                                        </p:tgtEl>
                                      </p:cBhvr>
                                    </p:animEffect>
                                  </p:childTnLst>
                                </p:cTn>
                              </p:par>
                            </p:childTnLst>
                          </p:cTn>
                        </p:par>
                        <p:par>
                          <p:cTn id="41" fill="hold">
                            <p:stCondLst>
                              <p:cond delay="14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
                                        <p:tgtEl>
                                          <p:spTgt spid="10"/>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
                                        <p:tgtEl>
                                          <p:spTgt spid="11"/>
                                        </p:tgtEl>
                                      </p:cBhvr>
                                    </p:animEffect>
                                  </p:childTnLst>
                                </p:cTn>
                              </p:par>
                            </p:childTnLst>
                          </p:cTn>
                        </p:par>
                        <p:par>
                          <p:cTn id="49" fill="hold">
                            <p:stCondLst>
                              <p:cond delay="16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
                                        <p:tgtEl>
                                          <p:spTgt spid="12"/>
                                        </p:tgtEl>
                                      </p:cBhvr>
                                    </p:animEffect>
                                  </p:childTnLst>
                                </p:cTn>
                              </p:par>
                            </p:childTnLst>
                          </p:cTn>
                        </p:par>
                        <p:par>
                          <p:cTn id="53" fill="hold">
                            <p:stCondLst>
                              <p:cond delay="17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
                                        <p:tgtEl>
                                          <p:spTgt spid="13"/>
                                        </p:tgtEl>
                                      </p:cBhvr>
                                    </p:animEffect>
                                  </p:childTnLst>
                                </p:cTn>
                              </p:par>
                            </p:childTnLst>
                          </p:cTn>
                        </p:par>
                        <p:par>
                          <p:cTn id="57" fill="hold">
                            <p:stCondLst>
                              <p:cond delay="1800"/>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
                                        <p:tgtEl>
                                          <p:spTgt spid="14"/>
                                        </p:tgtEl>
                                      </p:cBhvr>
                                    </p:animEffect>
                                  </p:childTnLst>
                                </p:cTn>
                              </p:par>
                            </p:childTnLst>
                          </p:cTn>
                        </p:par>
                        <p:par>
                          <p:cTn id="61" fill="hold">
                            <p:stCondLst>
                              <p:cond delay="19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childTnLst>
                                </p:cTn>
                              </p:par>
                            </p:childTnLst>
                          </p:cTn>
                        </p:par>
                        <p:par>
                          <p:cTn id="88" fill="hold">
                            <p:stCondLst>
                              <p:cond delay="1000"/>
                            </p:stCondLst>
                            <p:childTnLst>
                              <p:par>
                                <p:cTn id="89" presetID="10" presetClass="entr" presetSubtype="0"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childTnLst>
                                </p:cTn>
                              </p:par>
                            </p:childTnLst>
                          </p:cTn>
                        </p:par>
                        <p:par>
                          <p:cTn id="92" fill="hold">
                            <p:stCondLst>
                              <p:cond delay="2000"/>
                            </p:stCondLst>
                            <p:childTnLst>
                              <p:par>
                                <p:cTn id="93" presetID="10" presetClass="exit" presetSubtype="0" fill="hold" nodeType="afterEffect">
                                  <p:stCondLst>
                                    <p:cond delay="0"/>
                                  </p:stCondLst>
                                  <p:childTnLst>
                                    <p:animEffect transition="out" filter="fade">
                                      <p:cBhvr>
                                        <p:cTn id="94" dur="500"/>
                                        <p:tgtEl>
                                          <p:spTgt spid="25"/>
                                        </p:tgtEl>
                                      </p:cBhvr>
                                    </p:animEffect>
                                    <p:set>
                                      <p:cBhvr>
                                        <p:cTn id="95" dur="1" fill="hold">
                                          <p:stCondLst>
                                            <p:cond delay="499"/>
                                          </p:stCondLst>
                                        </p:cTn>
                                        <p:tgtEl>
                                          <p:spTgt spid="25"/>
                                        </p:tgtEl>
                                        <p:attrNameLst>
                                          <p:attrName>style.visibility</p:attrName>
                                        </p:attrNameLst>
                                      </p:cBhvr>
                                      <p:to>
                                        <p:strVal val="hidden"/>
                                      </p:to>
                                    </p:set>
                                  </p:childTnLst>
                                </p:cTn>
                              </p:par>
                              <p:par>
                                <p:cTn id="96" presetID="8" presetClass="emph" presetSubtype="0" fill="hold" nodeType="withEffect">
                                  <p:stCondLst>
                                    <p:cond delay="0"/>
                                  </p:stCondLst>
                                  <p:childTnLst>
                                    <p:animRot by="21600000">
                                      <p:cBhvr>
                                        <p:cTn id="97" dur="3000" fill="hold"/>
                                        <p:tgtEl>
                                          <p:spTgt spid="24"/>
                                        </p:tgtEl>
                                        <p:attrNameLst>
                                          <p:attrName>r</p:attrName>
                                        </p:attrNameLst>
                                      </p:cBhvr>
                                    </p:animRot>
                                  </p:childTnLst>
                                </p:cTn>
                              </p:par>
                              <p:par>
                                <p:cTn id="98" presetID="10" presetClass="entr" presetSubtype="0" fill="hold"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par>
                                <p:cTn id="101" presetID="10" presetClass="entr" presetSubtype="0" fill="hold" nodeType="withEffect">
                                  <p:stCondLst>
                                    <p:cond delay="50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par>
                                <p:cTn id="104" presetID="10" presetClass="entr" presetSubtype="0" fill="hold" nodeType="withEffect">
                                  <p:stCondLst>
                                    <p:cond delay="100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par>
                                <p:cTn id="107" presetID="10" presetClass="entr" presetSubtype="0" fill="hold" nodeType="withEffect">
                                  <p:stCondLst>
                                    <p:cond delay="150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par>
                                <p:cTn id="110" presetID="10" presetClass="entr" presetSubtype="0" fill="hold" nodeType="withEffect">
                                  <p:stCondLst>
                                    <p:cond delay="200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par>
                                <p:cTn id="113" presetID="10" presetClass="entr" presetSubtype="0" fill="hold" nodeType="withEffect">
                                  <p:stCondLst>
                                    <p:cond delay="250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childTnLst>
                          </p:cTn>
                        </p:par>
                        <p:par>
                          <p:cTn id="116" fill="hold">
                            <p:stCondLst>
                              <p:cond delay="5000"/>
                            </p:stCondLst>
                            <p:childTnLst>
                              <p:par>
                                <p:cTn id="117" presetID="10" presetClass="exit" presetSubtype="0" fill="hold" nodeType="afterEffect">
                                  <p:stCondLst>
                                    <p:cond delay="0"/>
                                  </p:stCondLst>
                                  <p:childTnLst>
                                    <p:animEffect transition="out" filter="fade">
                                      <p:cBhvr>
                                        <p:cTn id="118" dur="500"/>
                                        <p:tgtEl>
                                          <p:spTgt spid="24"/>
                                        </p:tgtEl>
                                      </p:cBhvr>
                                    </p:animEffect>
                                    <p:set>
                                      <p:cBhvr>
                                        <p:cTn id="119" dur="1" fill="hold">
                                          <p:stCondLst>
                                            <p:cond delay="499"/>
                                          </p:stCondLst>
                                        </p:cTn>
                                        <p:tgtEl>
                                          <p:spTgt spid="2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19"/>
                                        </p:tgtEl>
                                      </p:cBhvr>
                                    </p:animEffect>
                                    <p:set>
                                      <p:cBhvr>
                                        <p:cTn id="127" dur="1" fill="hold">
                                          <p:stCondLst>
                                            <p:cond delay="499"/>
                                          </p:stCondLst>
                                        </p:cTn>
                                        <p:tgtEl>
                                          <p:spTgt spid="19"/>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0"/>
                                        </p:tgtEl>
                                      </p:cBhvr>
                                    </p:animEffect>
                                    <p:set>
                                      <p:cBhvr>
                                        <p:cTn id="130" dur="1" fill="hold">
                                          <p:stCondLst>
                                            <p:cond delay="499"/>
                                          </p:stCondLst>
                                        </p:cTn>
                                        <p:tgtEl>
                                          <p:spTgt spid="20"/>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21"/>
                                        </p:tgtEl>
                                      </p:cBhvr>
                                    </p:animEffect>
                                    <p:set>
                                      <p:cBhvr>
                                        <p:cTn id="133" dur="1" fill="hold">
                                          <p:stCondLst>
                                            <p:cond delay="499"/>
                                          </p:stCondLst>
                                        </p:cTn>
                                        <p:tgtEl>
                                          <p:spTgt spid="2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22"/>
                                        </p:tgtEl>
                                      </p:cBhvr>
                                    </p:animEffect>
                                    <p:set>
                                      <p:cBhvr>
                                        <p:cTn id="136" dur="1" fill="hold">
                                          <p:stCondLst>
                                            <p:cond delay="499"/>
                                          </p:stCondLst>
                                        </p:cTn>
                                        <p:tgtEl>
                                          <p:spTgt spid="22"/>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3"/>
                                        </p:tgtEl>
                                      </p:cBhvr>
                                    </p:animEffect>
                                    <p:set>
                                      <p:cBhvr>
                                        <p:cTn id="139" dur="1" fill="hold">
                                          <p:stCondLst>
                                            <p:cond delay="499"/>
                                          </p:stCondLst>
                                        </p:cTn>
                                        <p:tgtEl>
                                          <p:spTgt spid="2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16"/>
                                        </p:tgtEl>
                                      </p:cBhvr>
                                    </p:animEffect>
                                    <p:set>
                                      <p:cBhvr>
                                        <p:cTn id="142" dur="1" fill="hold">
                                          <p:stCondLst>
                                            <p:cond delay="499"/>
                                          </p:stCondLst>
                                        </p:cTn>
                                        <p:tgtEl>
                                          <p:spTgt spid="16"/>
                                        </p:tgtEl>
                                        <p:attrNameLst>
                                          <p:attrName>style.visibility</p:attrName>
                                        </p:attrNameLst>
                                      </p:cBhvr>
                                      <p:to>
                                        <p:strVal val="hidden"/>
                                      </p:to>
                                    </p:set>
                                  </p:childTnLst>
                                </p:cTn>
                              </p:par>
                              <p:par>
                                <p:cTn id="143" presetID="10" presetClass="entr" presetSubtype="0" fill="hold" nodeType="with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500"/>
                                        <p:tgtEl>
                                          <p:spTgt spid="27"/>
                                        </p:tgtEl>
                                      </p:cBhvr>
                                    </p:animEffect>
                                  </p:childTnLst>
                                </p:cTn>
                              </p:par>
                              <p:par>
                                <p:cTn id="146" presetID="42" presetClass="path" presetSubtype="0" accel="50000" decel="50000" fill="hold" grpId="1" nodeType="withEffect">
                                  <p:stCondLst>
                                    <p:cond delay="0"/>
                                  </p:stCondLst>
                                  <p:childTnLst>
                                    <p:animMotion origin="layout" path="M 3.37302E-6 -7.18954E-7 L 0.02343 0.40421 " pathEditMode="relative" rAng="0" ptsTypes="AA">
                                      <p:cBhvr>
                                        <p:cTn id="147" dur="2000" fill="hold"/>
                                        <p:tgtEl>
                                          <p:spTgt spid="6"/>
                                        </p:tgtEl>
                                        <p:attrNameLst>
                                          <p:attrName>ppt_x</p:attrName>
                                          <p:attrName>ppt_y</p:attrName>
                                        </p:attrNameLst>
                                      </p:cBhvr>
                                      <p:rCtr x="1166" y="20200"/>
                                    </p:animMotion>
                                  </p:childTnLst>
                                </p:cTn>
                              </p:par>
                              <p:par>
                                <p:cTn id="148" presetID="42" presetClass="path" presetSubtype="0" accel="50000" decel="50000" fill="hold" grpId="1" nodeType="withEffect">
                                  <p:stCondLst>
                                    <p:cond delay="0"/>
                                  </p:stCondLst>
                                  <p:childTnLst>
                                    <p:animMotion origin="layout" path="M 4.64286E-6 2.4183E-6 L -0.01625 0.38317 " pathEditMode="relative" rAng="0" ptsTypes="AA">
                                      <p:cBhvr>
                                        <p:cTn id="149" dur="2000" fill="hold"/>
                                        <p:tgtEl>
                                          <p:spTgt spid="7"/>
                                        </p:tgtEl>
                                        <p:attrNameLst>
                                          <p:attrName>ppt_x</p:attrName>
                                          <p:attrName>ppt_y</p:attrName>
                                        </p:attrNameLst>
                                      </p:cBhvr>
                                      <p:rCtr x="-818" y="19158"/>
                                    </p:animMotion>
                                  </p:childTnLst>
                                </p:cTn>
                              </p:par>
                              <p:par>
                                <p:cTn id="150" presetID="42" presetClass="path" presetSubtype="0" accel="50000" decel="50000" fill="hold" grpId="1" nodeType="withEffect">
                                  <p:stCondLst>
                                    <p:cond delay="0"/>
                                  </p:stCondLst>
                                  <p:childTnLst>
                                    <p:animMotion origin="layout" path="M -2.34127E-6 1.30719E-6 L 0.03038 0.36499 " pathEditMode="relative" rAng="0" ptsTypes="AA">
                                      <p:cBhvr>
                                        <p:cTn id="151" dur="1500" fill="hold"/>
                                        <p:tgtEl>
                                          <p:spTgt spid="8"/>
                                        </p:tgtEl>
                                        <p:attrNameLst>
                                          <p:attrName>ppt_x</p:attrName>
                                          <p:attrName>ppt_y</p:attrName>
                                        </p:attrNameLst>
                                      </p:cBhvr>
                                      <p:rCtr x="1513" y="18239"/>
                                    </p:animMotion>
                                  </p:childTnLst>
                                </p:cTn>
                              </p:par>
                              <p:par>
                                <p:cTn id="152" presetID="42" presetClass="path" presetSubtype="0" accel="50000" decel="50000" fill="hold" grpId="1" nodeType="withEffect">
                                  <p:stCondLst>
                                    <p:cond delay="0"/>
                                  </p:stCondLst>
                                  <p:childTnLst>
                                    <p:animMotion origin="layout" path="M -1.34921E-6 1.30719E-6 L 0.01091 0.35866 " pathEditMode="relative" rAng="0" ptsTypes="AA">
                                      <p:cBhvr>
                                        <p:cTn id="153" dur="2000" fill="hold"/>
                                        <p:tgtEl>
                                          <p:spTgt spid="9"/>
                                        </p:tgtEl>
                                        <p:attrNameLst>
                                          <p:attrName>ppt_x</p:attrName>
                                          <p:attrName>ppt_y</p:attrName>
                                        </p:attrNameLst>
                                      </p:cBhvr>
                                      <p:rCtr x="546" y="17933"/>
                                    </p:animMotion>
                                  </p:childTnLst>
                                </p:cTn>
                              </p:par>
                              <p:par>
                                <p:cTn id="154" presetID="42" presetClass="path" presetSubtype="0" accel="50000" decel="50000" fill="hold" grpId="1" nodeType="withEffect">
                                  <p:stCondLst>
                                    <p:cond delay="0"/>
                                  </p:stCondLst>
                                  <p:childTnLst>
                                    <p:animMotion origin="layout" path="M -2.97619E-6 1.30719E-6 L -0.02009 0.37602 " pathEditMode="relative" rAng="0" ptsTypes="AA">
                                      <p:cBhvr>
                                        <p:cTn id="155" dur="2000" fill="hold"/>
                                        <p:tgtEl>
                                          <p:spTgt spid="10"/>
                                        </p:tgtEl>
                                        <p:attrNameLst>
                                          <p:attrName>ppt_x</p:attrName>
                                          <p:attrName>ppt_y</p:attrName>
                                        </p:attrNameLst>
                                      </p:cBhvr>
                                      <p:rCtr x="-1004" y="18791"/>
                                    </p:animMotion>
                                  </p:childTnLst>
                                </p:cTn>
                              </p:par>
                              <p:par>
                                <p:cTn id="156" presetID="42" presetClass="path" presetSubtype="0" accel="50000" decel="50000" fill="hold" grpId="1" nodeType="withEffect">
                                  <p:stCondLst>
                                    <p:cond delay="0"/>
                                  </p:stCondLst>
                                  <p:childTnLst>
                                    <p:animMotion origin="layout" path="M 2.89683E-6 2.35294E-6 L 0.02356 0.34436 " pathEditMode="relative" rAng="0" ptsTypes="AA">
                                      <p:cBhvr>
                                        <p:cTn id="157" dur="2000" fill="hold"/>
                                        <p:tgtEl>
                                          <p:spTgt spid="11"/>
                                        </p:tgtEl>
                                        <p:attrNameLst>
                                          <p:attrName>ppt_x</p:attrName>
                                          <p:attrName>ppt_y</p:attrName>
                                        </p:attrNameLst>
                                      </p:cBhvr>
                                      <p:rCtr x="1178" y="17218"/>
                                    </p:animMotion>
                                  </p:childTnLst>
                                </p:cTn>
                              </p:par>
                              <p:par>
                                <p:cTn id="158" presetID="42" presetClass="path" presetSubtype="0" accel="50000" decel="50000" fill="hold" grpId="1" nodeType="withEffect">
                                  <p:stCondLst>
                                    <p:cond delay="0"/>
                                  </p:stCondLst>
                                  <p:childTnLst>
                                    <p:animMotion origin="layout" path="M 2.69841E-6 2.22222E-6 L -0.02332 0.33844 " pathEditMode="relative" rAng="0" ptsTypes="AA">
                                      <p:cBhvr>
                                        <p:cTn id="159" dur="2000" fill="hold"/>
                                        <p:tgtEl>
                                          <p:spTgt spid="12"/>
                                        </p:tgtEl>
                                        <p:attrNameLst>
                                          <p:attrName>ppt_x</p:attrName>
                                          <p:attrName>ppt_y</p:attrName>
                                        </p:attrNameLst>
                                      </p:cBhvr>
                                      <p:rCtr x="-1166" y="16912"/>
                                    </p:animMotion>
                                  </p:childTnLst>
                                </p:cTn>
                              </p:par>
                              <p:par>
                                <p:cTn id="160" presetID="42" presetClass="path" presetSubtype="0" accel="50000" decel="50000" fill="hold" grpId="1" nodeType="withEffect">
                                  <p:stCondLst>
                                    <p:cond delay="0"/>
                                  </p:stCondLst>
                                  <p:childTnLst>
                                    <p:animMotion origin="layout" path="M 0.00086 3.92157E-6 L -0.00397 0.26143 " pathEditMode="relative" rAng="0" ptsTypes="AA">
                                      <p:cBhvr>
                                        <p:cTn id="161" dur="1000" fill="hold"/>
                                        <p:tgtEl>
                                          <p:spTgt spid="13"/>
                                        </p:tgtEl>
                                        <p:attrNameLst>
                                          <p:attrName>ppt_x</p:attrName>
                                          <p:attrName>ppt_y</p:attrName>
                                        </p:attrNameLst>
                                      </p:cBhvr>
                                      <p:rCtr x="-248" y="13072"/>
                                    </p:animMotion>
                                  </p:childTnLst>
                                </p:cTn>
                              </p:par>
                              <p:par>
                                <p:cTn id="162" presetID="42" presetClass="path" presetSubtype="0" accel="50000" decel="50000" fill="hold" grpId="1" nodeType="withEffect">
                                  <p:stCondLst>
                                    <p:cond delay="0"/>
                                  </p:stCondLst>
                                  <p:childTnLst>
                                    <p:animMotion origin="layout" path="M -4.24603E-6 -2.22222E-6 L 0.04006 0.26695 " pathEditMode="relative" rAng="0" ptsTypes="AA">
                                      <p:cBhvr>
                                        <p:cTn id="163" dur="2000" fill="hold"/>
                                        <p:tgtEl>
                                          <p:spTgt spid="14"/>
                                        </p:tgtEl>
                                        <p:attrNameLst>
                                          <p:attrName>ppt_x</p:attrName>
                                          <p:attrName>ppt_y</p:attrName>
                                        </p:attrNameLst>
                                      </p:cBhvr>
                                      <p:rCtr x="1997" y="13337"/>
                                    </p:animMotion>
                                  </p:childTnLst>
                                </p:cTn>
                              </p:par>
                              <p:par>
                                <p:cTn id="164" presetID="42" presetClass="path" presetSubtype="0" accel="50000" decel="50000" fill="hold" grpId="1" nodeType="withEffect">
                                  <p:stCondLst>
                                    <p:cond delay="0"/>
                                  </p:stCondLst>
                                  <p:childTnLst>
                                    <p:animMotion origin="layout" path="M -3.65079E-6 -3.98693E-6 L -0.03683 0.23897 " pathEditMode="relative" rAng="0" ptsTypes="AA">
                                      <p:cBhvr>
                                        <p:cTn id="165" dur="2000" fill="hold"/>
                                        <p:tgtEl>
                                          <p:spTgt spid="15"/>
                                        </p:tgtEl>
                                        <p:attrNameLst>
                                          <p:attrName>ppt_x</p:attrName>
                                          <p:attrName>ppt_y</p:attrName>
                                        </p:attrNameLst>
                                      </p:cBhvr>
                                      <p:rCtr x="-1848" y="11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82E79BF-3875-423E-81DE-14C65D8C0417}"/>
              </a:ext>
            </a:extLst>
          </p:cNvPr>
          <p:cNvGrpSpPr/>
          <p:nvPr/>
        </p:nvGrpSpPr>
        <p:grpSpPr>
          <a:xfrm>
            <a:off x="7367980" y="5897094"/>
            <a:ext cx="3860346" cy="595032"/>
            <a:chOff x="7367980" y="5897094"/>
            <a:chExt cx="3860346" cy="595032"/>
          </a:xfrm>
        </p:grpSpPr>
        <p:sp>
          <p:nvSpPr>
            <p:cNvPr id="5" name="object 5"/>
            <p:cNvSpPr/>
            <p:nvPr/>
          </p:nvSpPr>
          <p:spPr>
            <a:xfrm>
              <a:off x="9946900" y="6018837"/>
              <a:ext cx="296396" cy="350744"/>
            </a:xfrm>
            <a:custGeom>
              <a:avLst/>
              <a:gdLst/>
              <a:ahLst/>
              <a:cxnLst/>
              <a:rect l="l" t="t" r="r" b="b"/>
              <a:pathLst>
                <a:path w="335915" h="397509">
                  <a:moveTo>
                    <a:pt x="98513" y="0"/>
                  </a:moveTo>
                  <a:lnTo>
                    <a:pt x="0" y="0"/>
                  </a:lnTo>
                  <a:lnTo>
                    <a:pt x="0" y="397306"/>
                  </a:lnTo>
                  <a:lnTo>
                    <a:pt x="97155" y="397306"/>
                  </a:lnTo>
                  <a:lnTo>
                    <a:pt x="97148" y="205701"/>
                  </a:lnTo>
                  <a:lnTo>
                    <a:pt x="94272" y="160947"/>
                  </a:lnTo>
                  <a:lnTo>
                    <a:pt x="92811" y="144386"/>
                  </a:lnTo>
                  <a:lnTo>
                    <a:pt x="184003" y="144386"/>
                  </a:lnTo>
                  <a:lnTo>
                    <a:pt x="98513" y="0"/>
                  </a:lnTo>
                  <a:close/>
                </a:path>
                <a:path w="335915" h="397509">
                  <a:moveTo>
                    <a:pt x="184003" y="144386"/>
                  </a:moveTo>
                  <a:lnTo>
                    <a:pt x="93916" y="144386"/>
                  </a:lnTo>
                  <a:lnTo>
                    <a:pt x="96518" y="150474"/>
                  </a:lnTo>
                  <a:lnTo>
                    <a:pt x="116201" y="192150"/>
                  </a:lnTo>
                  <a:lnTo>
                    <a:pt x="127279" y="212216"/>
                  </a:lnTo>
                  <a:lnTo>
                    <a:pt x="237997" y="397306"/>
                  </a:lnTo>
                  <a:lnTo>
                    <a:pt x="335711" y="397306"/>
                  </a:lnTo>
                  <a:lnTo>
                    <a:pt x="335711" y="253466"/>
                  </a:lnTo>
                  <a:lnTo>
                    <a:pt x="241820" y="253466"/>
                  </a:lnTo>
                  <a:lnTo>
                    <a:pt x="239193" y="247479"/>
                  </a:lnTo>
                  <a:lnTo>
                    <a:pt x="215853" y="198843"/>
                  </a:lnTo>
                  <a:lnTo>
                    <a:pt x="208419" y="185623"/>
                  </a:lnTo>
                  <a:lnTo>
                    <a:pt x="184003" y="144386"/>
                  </a:lnTo>
                  <a:close/>
                </a:path>
                <a:path w="335915" h="397509">
                  <a:moveTo>
                    <a:pt x="335711" y="0"/>
                  </a:moveTo>
                  <a:lnTo>
                    <a:pt x="238544" y="0"/>
                  </a:lnTo>
                  <a:lnTo>
                    <a:pt x="238550" y="192150"/>
                  </a:lnTo>
                  <a:lnTo>
                    <a:pt x="242887" y="253466"/>
                  </a:lnTo>
                  <a:lnTo>
                    <a:pt x="335711" y="253466"/>
                  </a:lnTo>
                  <a:lnTo>
                    <a:pt x="335711"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6" name="object 6"/>
            <p:cNvSpPr/>
            <p:nvPr/>
          </p:nvSpPr>
          <p:spPr>
            <a:xfrm>
              <a:off x="10303423" y="6332601"/>
              <a:ext cx="226919" cy="0"/>
            </a:xfrm>
            <a:custGeom>
              <a:avLst/>
              <a:gdLst/>
              <a:ahLst/>
              <a:cxnLst/>
              <a:rect l="l" t="t" r="r" b="b"/>
              <a:pathLst>
                <a:path w="257175">
                  <a:moveTo>
                    <a:pt x="0" y="0"/>
                  </a:moveTo>
                  <a:lnTo>
                    <a:pt x="256730" y="0"/>
                  </a:lnTo>
                </a:path>
              </a:pathLst>
            </a:custGeom>
            <a:ln w="83819">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7" name="object 7"/>
            <p:cNvSpPr/>
            <p:nvPr/>
          </p:nvSpPr>
          <p:spPr>
            <a:xfrm>
              <a:off x="10303423" y="6262564"/>
              <a:ext cx="86285" cy="0"/>
            </a:xfrm>
            <a:custGeom>
              <a:avLst/>
              <a:gdLst/>
              <a:ahLst/>
              <a:cxnLst/>
              <a:rect l="l" t="t" r="r" b="b"/>
              <a:pathLst>
                <a:path w="97790">
                  <a:moveTo>
                    <a:pt x="0" y="0"/>
                  </a:moveTo>
                  <a:lnTo>
                    <a:pt x="97167" y="0"/>
                  </a:lnTo>
                </a:path>
              </a:pathLst>
            </a:custGeom>
            <a:ln w="74930">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8" name="object 8"/>
            <p:cNvSpPr/>
            <p:nvPr/>
          </p:nvSpPr>
          <p:spPr>
            <a:xfrm>
              <a:off x="10303423" y="6192528"/>
              <a:ext cx="193301" cy="0"/>
            </a:xfrm>
            <a:custGeom>
              <a:avLst/>
              <a:gdLst/>
              <a:ahLst/>
              <a:cxnLst/>
              <a:rect l="l" t="t" r="r" b="b"/>
              <a:pathLst>
                <a:path w="219075">
                  <a:moveTo>
                    <a:pt x="0" y="0"/>
                  </a:moveTo>
                  <a:lnTo>
                    <a:pt x="218465" y="0"/>
                  </a:lnTo>
                </a:path>
              </a:pathLst>
            </a:custGeom>
            <a:ln w="83819">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9" name="object 9"/>
            <p:cNvSpPr/>
            <p:nvPr/>
          </p:nvSpPr>
          <p:spPr>
            <a:xfrm>
              <a:off x="10303423" y="6124173"/>
              <a:ext cx="86285" cy="0"/>
            </a:xfrm>
            <a:custGeom>
              <a:avLst/>
              <a:gdLst/>
              <a:ahLst/>
              <a:cxnLst/>
              <a:rect l="l" t="t" r="r" b="b"/>
              <a:pathLst>
                <a:path w="97790">
                  <a:moveTo>
                    <a:pt x="0" y="0"/>
                  </a:moveTo>
                  <a:lnTo>
                    <a:pt x="97167" y="0"/>
                  </a:lnTo>
                </a:path>
              </a:pathLst>
            </a:custGeom>
            <a:ln w="71120">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0" name="object 10"/>
            <p:cNvSpPr/>
            <p:nvPr/>
          </p:nvSpPr>
          <p:spPr>
            <a:xfrm>
              <a:off x="10303422" y="6055817"/>
              <a:ext cx="220195" cy="0"/>
            </a:xfrm>
            <a:custGeom>
              <a:avLst/>
              <a:gdLst/>
              <a:ahLst/>
              <a:cxnLst/>
              <a:rect l="l" t="t" r="r" b="b"/>
              <a:pathLst>
                <a:path w="249554">
                  <a:moveTo>
                    <a:pt x="0" y="0"/>
                  </a:moveTo>
                  <a:lnTo>
                    <a:pt x="249148" y="0"/>
                  </a:lnTo>
                </a:path>
              </a:pathLst>
            </a:custGeom>
            <a:ln w="83819">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1" name="object 11"/>
            <p:cNvSpPr/>
            <p:nvPr/>
          </p:nvSpPr>
          <p:spPr>
            <a:xfrm>
              <a:off x="11036246" y="6092354"/>
              <a:ext cx="86285" cy="277346"/>
            </a:xfrm>
            <a:custGeom>
              <a:avLst/>
              <a:gdLst/>
              <a:ahLst/>
              <a:cxnLst/>
              <a:rect l="l" t="t" r="r" b="b"/>
              <a:pathLst>
                <a:path w="97790" h="314325">
                  <a:moveTo>
                    <a:pt x="97167" y="0"/>
                  </a:moveTo>
                  <a:lnTo>
                    <a:pt x="0" y="0"/>
                  </a:lnTo>
                  <a:lnTo>
                    <a:pt x="0" y="313994"/>
                  </a:lnTo>
                  <a:lnTo>
                    <a:pt x="97167" y="313994"/>
                  </a:lnTo>
                  <a:lnTo>
                    <a:pt x="97167"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2" name="object 12"/>
            <p:cNvSpPr/>
            <p:nvPr/>
          </p:nvSpPr>
          <p:spPr>
            <a:xfrm>
              <a:off x="10929689" y="6055599"/>
              <a:ext cx="298637" cy="0"/>
            </a:xfrm>
            <a:custGeom>
              <a:avLst/>
              <a:gdLst/>
              <a:ahLst/>
              <a:cxnLst/>
              <a:rect l="l" t="t" r="r" b="b"/>
              <a:pathLst>
                <a:path w="338454">
                  <a:moveTo>
                    <a:pt x="0" y="0"/>
                  </a:moveTo>
                  <a:lnTo>
                    <a:pt x="338416" y="0"/>
                  </a:lnTo>
                </a:path>
              </a:pathLst>
            </a:custGeom>
            <a:ln w="83312">
              <a:solidFill>
                <a:srgbClr val="24262F"/>
              </a:solidFill>
            </a:ln>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3" name="object 13"/>
            <p:cNvSpPr/>
            <p:nvPr/>
          </p:nvSpPr>
          <p:spPr>
            <a:xfrm>
              <a:off x="10573726" y="6018837"/>
              <a:ext cx="191060" cy="350744"/>
            </a:xfrm>
            <a:custGeom>
              <a:avLst/>
              <a:gdLst/>
              <a:ahLst/>
              <a:cxnLst/>
              <a:rect l="l" t="t" r="r" b="b"/>
              <a:pathLst>
                <a:path w="216534" h="397509">
                  <a:moveTo>
                    <a:pt x="95351" y="0"/>
                  </a:moveTo>
                  <a:lnTo>
                    <a:pt x="0" y="0"/>
                  </a:lnTo>
                  <a:lnTo>
                    <a:pt x="121043" y="200012"/>
                  </a:lnTo>
                  <a:lnTo>
                    <a:pt x="546" y="397306"/>
                  </a:lnTo>
                  <a:lnTo>
                    <a:pt x="95885" y="397306"/>
                  </a:lnTo>
                  <a:lnTo>
                    <a:pt x="216382" y="200012"/>
                  </a:lnTo>
                  <a:lnTo>
                    <a:pt x="95351" y="0"/>
                  </a:lnTo>
                  <a:close/>
                </a:path>
              </a:pathLst>
            </a:custGeom>
            <a:solidFill>
              <a:srgbClr val="E04428"/>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4" name="object 14"/>
            <p:cNvSpPr/>
            <p:nvPr/>
          </p:nvSpPr>
          <p:spPr>
            <a:xfrm>
              <a:off x="10769546" y="6018836"/>
              <a:ext cx="108696" cy="109818"/>
            </a:xfrm>
            <a:custGeom>
              <a:avLst/>
              <a:gdLst/>
              <a:ahLst/>
              <a:cxnLst/>
              <a:rect l="l" t="t" r="r" b="b"/>
              <a:pathLst>
                <a:path w="123190" h="124459">
                  <a:moveTo>
                    <a:pt x="122834" y="0"/>
                  </a:moveTo>
                  <a:lnTo>
                    <a:pt x="27470" y="0"/>
                  </a:lnTo>
                  <a:lnTo>
                    <a:pt x="0" y="45427"/>
                  </a:lnTo>
                  <a:lnTo>
                    <a:pt x="47675" y="124205"/>
                  </a:lnTo>
                  <a:lnTo>
                    <a:pt x="122834"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5" name="object 15"/>
            <p:cNvSpPr/>
            <p:nvPr/>
          </p:nvSpPr>
          <p:spPr>
            <a:xfrm>
              <a:off x="10769539" y="6261598"/>
              <a:ext cx="108137" cy="108137"/>
            </a:xfrm>
            <a:custGeom>
              <a:avLst/>
              <a:gdLst/>
              <a:ahLst/>
              <a:cxnLst/>
              <a:rect l="l" t="t" r="r" b="b"/>
              <a:pathLst>
                <a:path w="122554" h="122554">
                  <a:moveTo>
                    <a:pt x="47675" y="0"/>
                  </a:moveTo>
                  <a:lnTo>
                    <a:pt x="0" y="78054"/>
                  </a:lnTo>
                  <a:lnTo>
                    <a:pt x="26962" y="122186"/>
                  </a:lnTo>
                  <a:lnTo>
                    <a:pt x="122301" y="122186"/>
                  </a:lnTo>
                  <a:lnTo>
                    <a:pt x="47675"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6" name="object 16"/>
            <p:cNvSpPr/>
            <p:nvPr/>
          </p:nvSpPr>
          <p:spPr>
            <a:xfrm>
              <a:off x="8378826" y="6018843"/>
              <a:ext cx="220756" cy="351304"/>
            </a:xfrm>
            <a:custGeom>
              <a:avLst/>
              <a:gdLst/>
              <a:ahLst/>
              <a:cxnLst/>
              <a:rect l="l" t="t" r="r" b="b"/>
              <a:pathLst>
                <a:path w="250190" h="398145">
                  <a:moveTo>
                    <a:pt x="133375" y="0"/>
                  </a:moveTo>
                  <a:lnTo>
                    <a:pt x="0" y="0"/>
                  </a:lnTo>
                  <a:lnTo>
                    <a:pt x="0" y="397637"/>
                  </a:lnTo>
                  <a:lnTo>
                    <a:pt x="139204" y="397637"/>
                  </a:lnTo>
                  <a:lnTo>
                    <a:pt x="150903" y="397153"/>
                  </a:lnTo>
                  <a:lnTo>
                    <a:pt x="193076" y="385571"/>
                  </a:lnTo>
                  <a:lnTo>
                    <a:pt x="210024" y="374891"/>
                  </a:lnTo>
                  <a:lnTo>
                    <a:pt x="24396" y="374891"/>
                  </a:lnTo>
                  <a:lnTo>
                    <a:pt x="24396" y="199923"/>
                  </a:lnTo>
                  <a:lnTo>
                    <a:pt x="208449" y="199923"/>
                  </a:lnTo>
                  <a:lnTo>
                    <a:pt x="203188" y="196424"/>
                  </a:lnTo>
                  <a:lnTo>
                    <a:pt x="196578" y="192825"/>
                  </a:lnTo>
                  <a:lnTo>
                    <a:pt x="189666" y="189829"/>
                  </a:lnTo>
                  <a:lnTo>
                    <a:pt x="182448" y="187439"/>
                  </a:lnTo>
                  <a:lnTo>
                    <a:pt x="182448" y="186321"/>
                  </a:lnTo>
                  <a:lnTo>
                    <a:pt x="190030" y="182651"/>
                  </a:lnTo>
                  <a:lnTo>
                    <a:pt x="197027" y="178079"/>
                  </a:lnTo>
                  <a:lnTo>
                    <a:pt x="198075" y="177177"/>
                  </a:lnTo>
                  <a:lnTo>
                    <a:pt x="24396" y="177177"/>
                  </a:lnTo>
                  <a:lnTo>
                    <a:pt x="24396" y="22720"/>
                  </a:lnTo>
                  <a:lnTo>
                    <a:pt x="200354" y="22720"/>
                  </a:lnTo>
                  <a:lnTo>
                    <a:pt x="198313" y="20954"/>
                  </a:lnTo>
                  <a:lnTo>
                    <a:pt x="164027" y="3975"/>
                  </a:lnTo>
                  <a:lnTo>
                    <a:pt x="143999" y="440"/>
                  </a:lnTo>
                  <a:lnTo>
                    <a:pt x="133375" y="0"/>
                  </a:lnTo>
                  <a:close/>
                </a:path>
                <a:path w="250190" h="398145">
                  <a:moveTo>
                    <a:pt x="208449" y="199923"/>
                  </a:moveTo>
                  <a:lnTo>
                    <a:pt x="136461" y="199923"/>
                  </a:lnTo>
                  <a:lnTo>
                    <a:pt x="145816" y="200312"/>
                  </a:lnTo>
                  <a:lnTo>
                    <a:pt x="154806" y="201482"/>
                  </a:lnTo>
                  <a:lnTo>
                    <a:pt x="193365" y="218398"/>
                  </a:lnTo>
                  <a:lnTo>
                    <a:pt x="217830" y="251485"/>
                  </a:lnTo>
                  <a:lnTo>
                    <a:pt x="224332" y="288086"/>
                  </a:lnTo>
                  <a:lnTo>
                    <a:pt x="223951" y="297954"/>
                  </a:lnTo>
                  <a:lnTo>
                    <a:pt x="210781" y="339301"/>
                  </a:lnTo>
                  <a:lnTo>
                    <a:pt x="180796" y="365626"/>
                  </a:lnTo>
                  <a:lnTo>
                    <a:pt x="136982" y="374891"/>
                  </a:lnTo>
                  <a:lnTo>
                    <a:pt x="210024" y="374891"/>
                  </a:lnTo>
                  <a:lnTo>
                    <a:pt x="236966" y="342844"/>
                  </a:lnTo>
                  <a:lnTo>
                    <a:pt x="249336" y="300274"/>
                  </a:lnTo>
                  <a:lnTo>
                    <a:pt x="249859" y="288086"/>
                  </a:lnTo>
                  <a:lnTo>
                    <a:pt x="249543" y="278693"/>
                  </a:lnTo>
                  <a:lnTo>
                    <a:pt x="238848" y="236597"/>
                  </a:lnTo>
                  <a:lnTo>
                    <a:pt x="215454" y="205377"/>
                  </a:lnTo>
                  <a:lnTo>
                    <a:pt x="209499" y="200621"/>
                  </a:lnTo>
                  <a:lnTo>
                    <a:pt x="208449" y="199923"/>
                  </a:lnTo>
                  <a:close/>
                </a:path>
                <a:path w="250190" h="398145">
                  <a:moveTo>
                    <a:pt x="200354" y="22720"/>
                  </a:moveTo>
                  <a:lnTo>
                    <a:pt x="132270" y="22720"/>
                  </a:lnTo>
                  <a:lnTo>
                    <a:pt x="140799" y="23062"/>
                  </a:lnTo>
                  <a:lnTo>
                    <a:pt x="148917" y="24085"/>
                  </a:lnTo>
                  <a:lnTo>
                    <a:pt x="187883" y="43662"/>
                  </a:lnTo>
                  <a:lnTo>
                    <a:pt x="207175" y="82900"/>
                  </a:lnTo>
                  <a:lnTo>
                    <a:pt x="208533" y="99517"/>
                  </a:lnTo>
                  <a:lnTo>
                    <a:pt x="208186" y="108194"/>
                  </a:lnTo>
                  <a:lnTo>
                    <a:pt x="196291" y="144813"/>
                  </a:lnTo>
                  <a:lnTo>
                    <a:pt x="163321" y="171653"/>
                  </a:lnTo>
                  <a:lnTo>
                    <a:pt x="132841" y="177177"/>
                  </a:lnTo>
                  <a:lnTo>
                    <a:pt x="198075" y="177177"/>
                  </a:lnTo>
                  <a:lnTo>
                    <a:pt x="222968" y="148024"/>
                  </a:lnTo>
                  <a:lnTo>
                    <a:pt x="233825" y="107426"/>
                  </a:lnTo>
                  <a:lnTo>
                    <a:pt x="234060" y="99517"/>
                  </a:lnTo>
                  <a:lnTo>
                    <a:pt x="233578" y="88424"/>
                  </a:lnTo>
                  <a:lnTo>
                    <a:pt x="222234" y="49478"/>
                  </a:lnTo>
                  <a:lnTo>
                    <a:pt x="205358" y="27051"/>
                  </a:lnTo>
                  <a:lnTo>
                    <a:pt x="200354" y="2272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7" name="object 17"/>
            <p:cNvSpPr/>
            <p:nvPr/>
          </p:nvSpPr>
          <p:spPr>
            <a:xfrm>
              <a:off x="8973717" y="6012947"/>
              <a:ext cx="308162" cy="363071"/>
            </a:xfrm>
            <a:custGeom>
              <a:avLst/>
              <a:gdLst/>
              <a:ahLst/>
              <a:cxnLst/>
              <a:rect l="l" t="t" r="r" b="b"/>
              <a:pathLst>
                <a:path w="349250" h="411479">
                  <a:moveTo>
                    <a:pt x="197180" y="0"/>
                  </a:moveTo>
                  <a:lnTo>
                    <a:pt x="156535" y="3859"/>
                  </a:lnTo>
                  <a:lnTo>
                    <a:pt x="118986" y="15405"/>
                  </a:lnTo>
                  <a:lnTo>
                    <a:pt x="85337" y="33769"/>
                  </a:lnTo>
                  <a:lnTo>
                    <a:pt x="44096" y="72373"/>
                  </a:lnTo>
                  <a:lnTo>
                    <a:pt x="23374" y="104544"/>
                  </a:lnTo>
                  <a:lnTo>
                    <a:pt x="8502" y="141345"/>
                  </a:lnTo>
                  <a:lnTo>
                    <a:pt x="945" y="181482"/>
                  </a:lnTo>
                  <a:lnTo>
                    <a:pt x="0" y="202717"/>
                  </a:lnTo>
                  <a:lnTo>
                    <a:pt x="416" y="216998"/>
                  </a:lnTo>
                  <a:lnTo>
                    <a:pt x="6642" y="258178"/>
                  </a:lnTo>
                  <a:lnTo>
                    <a:pt x="19979" y="296150"/>
                  </a:lnTo>
                  <a:lnTo>
                    <a:pt x="39825" y="330098"/>
                  </a:lnTo>
                  <a:lnTo>
                    <a:pt x="65436" y="359468"/>
                  </a:lnTo>
                  <a:lnTo>
                    <a:pt x="96215" y="382803"/>
                  </a:lnTo>
                  <a:lnTo>
                    <a:pt x="131612" y="399660"/>
                  </a:lnTo>
                  <a:lnTo>
                    <a:pt x="171072" y="409387"/>
                  </a:lnTo>
                  <a:lnTo>
                    <a:pt x="199402" y="411264"/>
                  </a:lnTo>
                  <a:lnTo>
                    <a:pt x="208279" y="411096"/>
                  </a:lnTo>
                  <a:lnTo>
                    <a:pt x="249015" y="405601"/>
                  </a:lnTo>
                  <a:lnTo>
                    <a:pt x="288963" y="392252"/>
                  </a:lnTo>
                  <a:lnTo>
                    <a:pt x="297996" y="387959"/>
                  </a:lnTo>
                  <a:lnTo>
                    <a:pt x="199402" y="387959"/>
                  </a:lnTo>
                  <a:lnTo>
                    <a:pt x="181013" y="387055"/>
                  </a:lnTo>
                  <a:lnTo>
                    <a:pt x="130047" y="373557"/>
                  </a:lnTo>
                  <a:lnTo>
                    <a:pt x="87053" y="345990"/>
                  </a:lnTo>
                  <a:lnTo>
                    <a:pt x="54146" y="306985"/>
                  </a:lnTo>
                  <a:lnTo>
                    <a:pt x="32845" y="258151"/>
                  </a:lnTo>
                  <a:lnTo>
                    <a:pt x="25526" y="202717"/>
                  </a:lnTo>
                  <a:lnTo>
                    <a:pt x="26348" y="183803"/>
                  </a:lnTo>
                  <a:lnTo>
                    <a:pt x="38671" y="131318"/>
                  </a:lnTo>
                  <a:lnTo>
                    <a:pt x="63969" y="87021"/>
                  </a:lnTo>
                  <a:lnTo>
                    <a:pt x="100041" y="53089"/>
                  </a:lnTo>
                  <a:lnTo>
                    <a:pt x="145616" y="30955"/>
                  </a:lnTo>
                  <a:lnTo>
                    <a:pt x="197713" y="23304"/>
                  </a:lnTo>
                  <a:lnTo>
                    <a:pt x="300208" y="23304"/>
                  </a:lnTo>
                  <a:lnTo>
                    <a:pt x="297459" y="21844"/>
                  </a:lnTo>
                  <a:lnTo>
                    <a:pt x="259016" y="7797"/>
                  </a:lnTo>
                  <a:lnTo>
                    <a:pt x="214333" y="536"/>
                  </a:lnTo>
                  <a:lnTo>
                    <a:pt x="205902" y="134"/>
                  </a:lnTo>
                  <a:lnTo>
                    <a:pt x="197180" y="0"/>
                  </a:lnTo>
                  <a:close/>
                </a:path>
                <a:path w="349250" h="411479">
                  <a:moveTo>
                    <a:pt x="333882" y="333870"/>
                  </a:moveTo>
                  <a:lnTo>
                    <a:pt x="298640" y="361048"/>
                  </a:lnTo>
                  <a:lnTo>
                    <a:pt x="256222" y="379488"/>
                  </a:lnTo>
                  <a:lnTo>
                    <a:pt x="214793" y="387373"/>
                  </a:lnTo>
                  <a:lnTo>
                    <a:pt x="199402" y="387959"/>
                  </a:lnTo>
                  <a:lnTo>
                    <a:pt x="297996" y="387959"/>
                  </a:lnTo>
                  <a:lnTo>
                    <a:pt x="331095" y="366817"/>
                  </a:lnTo>
                  <a:lnTo>
                    <a:pt x="349110" y="350799"/>
                  </a:lnTo>
                  <a:lnTo>
                    <a:pt x="333882" y="333870"/>
                  </a:lnTo>
                  <a:close/>
                </a:path>
                <a:path w="349250" h="411479">
                  <a:moveTo>
                    <a:pt x="300208" y="23304"/>
                  </a:moveTo>
                  <a:lnTo>
                    <a:pt x="197713" y="23304"/>
                  </a:lnTo>
                  <a:lnTo>
                    <a:pt x="212276" y="23747"/>
                  </a:lnTo>
                  <a:lnTo>
                    <a:pt x="226002" y="25074"/>
                  </a:lnTo>
                  <a:lnTo>
                    <a:pt x="272513" y="37761"/>
                  </a:lnTo>
                  <a:lnTo>
                    <a:pt x="308563" y="56381"/>
                  </a:lnTo>
                  <a:lnTo>
                    <a:pt x="324154" y="68237"/>
                  </a:lnTo>
                  <a:lnTo>
                    <a:pt x="339140" y="49936"/>
                  </a:lnTo>
                  <a:lnTo>
                    <a:pt x="331295" y="43167"/>
                  </a:lnTo>
                  <a:lnTo>
                    <a:pt x="322714" y="36758"/>
                  </a:lnTo>
                  <a:lnTo>
                    <a:pt x="313403" y="30700"/>
                  </a:lnTo>
                  <a:lnTo>
                    <a:pt x="303364" y="24980"/>
                  </a:lnTo>
                  <a:lnTo>
                    <a:pt x="300208" y="23304"/>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8" name="object 18"/>
            <p:cNvSpPr/>
            <p:nvPr/>
          </p:nvSpPr>
          <p:spPr>
            <a:xfrm>
              <a:off x="9347150" y="6018833"/>
              <a:ext cx="262218" cy="357468"/>
            </a:xfrm>
            <a:custGeom>
              <a:avLst/>
              <a:gdLst/>
              <a:ahLst/>
              <a:cxnLst/>
              <a:rect l="l" t="t" r="r" b="b"/>
              <a:pathLst>
                <a:path w="297179" h="405129">
                  <a:moveTo>
                    <a:pt x="24422" y="0"/>
                  </a:moveTo>
                  <a:lnTo>
                    <a:pt x="0" y="0"/>
                  </a:lnTo>
                  <a:lnTo>
                    <a:pt x="0" y="261226"/>
                  </a:lnTo>
                  <a:lnTo>
                    <a:pt x="6150" y="307044"/>
                  </a:lnTo>
                  <a:lnTo>
                    <a:pt x="24088" y="345195"/>
                  </a:lnTo>
                  <a:lnTo>
                    <a:pt x="51914" y="374512"/>
                  </a:lnTo>
                  <a:lnTo>
                    <a:pt x="88607" y="394449"/>
                  </a:lnTo>
                  <a:lnTo>
                    <a:pt x="132608" y="403952"/>
                  </a:lnTo>
                  <a:lnTo>
                    <a:pt x="148640" y="404583"/>
                  </a:lnTo>
                  <a:lnTo>
                    <a:pt x="164659" y="403952"/>
                  </a:lnTo>
                  <a:lnTo>
                    <a:pt x="208686" y="394449"/>
                  </a:lnTo>
                  <a:lnTo>
                    <a:pt x="235445" y="381279"/>
                  </a:lnTo>
                  <a:lnTo>
                    <a:pt x="148069" y="381279"/>
                  </a:lnTo>
                  <a:lnTo>
                    <a:pt x="134399" y="380762"/>
                  </a:lnTo>
                  <a:lnTo>
                    <a:pt x="86157" y="368337"/>
                  </a:lnTo>
                  <a:lnTo>
                    <a:pt x="50445" y="340713"/>
                  </a:lnTo>
                  <a:lnTo>
                    <a:pt x="29313" y="299265"/>
                  </a:lnTo>
                  <a:lnTo>
                    <a:pt x="24465" y="261226"/>
                  </a:lnTo>
                  <a:lnTo>
                    <a:pt x="24422" y="0"/>
                  </a:lnTo>
                  <a:close/>
                </a:path>
                <a:path w="297179" h="405129">
                  <a:moveTo>
                    <a:pt x="297002" y="0"/>
                  </a:moveTo>
                  <a:lnTo>
                    <a:pt x="272592" y="0"/>
                  </a:lnTo>
                  <a:lnTo>
                    <a:pt x="272503" y="261226"/>
                  </a:lnTo>
                  <a:lnTo>
                    <a:pt x="272034" y="272924"/>
                  </a:lnTo>
                  <a:lnTo>
                    <a:pt x="263728" y="310286"/>
                  </a:lnTo>
                  <a:lnTo>
                    <a:pt x="238493" y="348856"/>
                  </a:lnTo>
                  <a:lnTo>
                    <a:pt x="199250" y="372973"/>
                  </a:lnTo>
                  <a:lnTo>
                    <a:pt x="161883" y="380762"/>
                  </a:lnTo>
                  <a:lnTo>
                    <a:pt x="148069" y="381279"/>
                  </a:lnTo>
                  <a:lnTo>
                    <a:pt x="235445" y="381279"/>
                  </a:lnTo>
                  <a:lnTo>
                    <a:pt x="264961" y="355970"/>
                  </a:lnTo>
                  <a:lnTo>
                    <a:pt x="286169" y="320687"/>
                  </a:lnTo>
                  <a:lnTo>
                    <a:pt x="296323" y="277305"/>
                  </a:lnTo>
                  <a:lnTo>
                    <a:pt x="297002" y="261226"/>
                  </a:lnTo>
                  <a:lnTo>
                    <a:pt x="297002" y="0"/>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19" name="object 19"/>
            <p:cNvSpPr/>
            <p:nvPr/>
          </p:nvSpPr>
          <p:spPr>
            <a:xfrm>
              <a:off x="9677943" y="6012961"/>
              <a:ext cx="208989" cy="363071"/>
            </a:xfrm>
            <a:custGeom>
              <a:avLst/>
              <a:gdLst/>
              <a:ahLst/>
              <a:cxnLst/>
              <a:rect l="l" t="t" r="r" b="b"/>
              <a:pathLst>
                <a:path w="236854" h="411479">
                  <a:moveTo>
                    <a:pt x="16370" y="343014"/>
                  </a:moveTo>
                  <a:lnTo>
                    <a:pt x="0" y="361607"/>
                  </a:lnTo>
                  <a:lnTo>
                    <a:pt x="6965" y="368370"/>
                  </a:lnTo>
                  <a:lnTo>
                    <a:pt x="14509" y="374778"/>
                  </a:lnTo>
                  <a:lnTo>
                    <a:pt x="54825" y="398665"/>
                  </a:lnTo>
                  <a:lnTo>
                    <a:pt x="93738" y="409143"/>
                  </a:lnTo>
                  <a:lnTo>
                    <a:pt x="121488" y="411264"/>
                  </a:lnTo>
                  <a:lnTo>
                    <a:pt x="134449" y="410759"/>
                  </a:lnTo>
                  <a:lnTo>
                    <a:pt x="179715" y="398810"/>
                  </a:lnTo>
                  <a:lnTo>
                    <a:pt x="198357" y="387375"/>
                  </a:lnTo>
                  <a:lnTo>
                    <a:pt x="122580" y="387375"/>
                  </a:lnTo>
                  <a:lnTo>
                    <a:pt x="110435" y="386945"/>
                  </a:lnTo>
                  <a:lnTo>
                    <a:pt x="68648" y="376895"/>
                  </a:lnTo>
                  <a:lnTo>
                    <a:pt x="29456" y="354736"/>
                  </a:lnTo>
                  <a:lnTo>
                    <a:pt x="22719" y="349086"/>
                  </a:lnTo>
                  <a:lnTo>
                    <a:pt x="16370" y="343014"/>
                  </a:lnTo>
                  <a:close/>
                </a:path>
                <a:path w="236854" h="411479">
                  <a:moveTo>
                    <a:pt x="127025" y="0"/>
                  </a:moveTo>
                  <a:lnTo>
                    <a:pt x="89209" y="4848"/>
                  </a:lnTo>
                  <a:lnTo>
                    <a:pt x="48582" y="24780"/>
                  </a:lnTo>
                  <a:lnTo>
                    <a:pt x="20911" y="55499"/>
                  </a:lnTo>
                  <a:lnTo>
                    <a:pt x="8288" y="92988"/>
                  </a:lnTo>
                  <a:lnTo>
                    <a:pt x="7759" y="102882"/>
                  </a:lnTo>
                  <a:lnTo>
                    <a:pt x="8308" y="114105"/>
                  </a:lnTo>
                  <a:lnTo>
                    <a:pt x="21223" y="150838"/>
                  </a:lnTo>
                  <a:lnTo>
                    <a:pt x="54810" y="183070"/>
                  </a:lnTo>
                  <a:lnTo>
                    <a:pt x="90617" y="201679"/>
                  </a:lnTo>
                  <a:lnTo>
                    <a:pt x="128466" y="218295"/>
                  </a:lnTo>
                  <a:lnTo>
                    <a:pt x="146964" y="226682"/>
                  </a:lnTo>
                  <a:lnTo>
                    <a:pt x="186341" y="252235"/>
                  </a:lnTo>
                  <a:lnTo>
                    <a:pt x="209126" y="289336"/>
                  </a:lnTo>
                  <a:lnTo>
                    <a:pt x="211302" y="308914"/>
                  </a:lnTo>
                  <a:lnTo>
                    <a:pt x="210871" y="317702"/>
                  </a:lnTo>
                  <a:lnTo>
                    <a:pt x="196106" y="354809"/>
                  </a:lnTo>
                  <a:lnTo>
                    <a:pt x="165027" y="378774"/>
                  </a:lnTo>
                  <a:lnTo>
                    <a:pt x="122580" y="387375"/>
                  </a:lnTo>
                  <a:lnTo>
                    <a:pt x="198357" y="387375"/>
                  </a:lnTo>
                  <a:lnTo>
                    <a:pt x="224321" y="357403"/>
                  </a:lnTo>
                  <a:lnTo>
                    <a:pt x="236314" y="318445"/>
                  </a:lnTo>
                  <a:lnTo>
                    <a:pt x="236816" y="307809"/>
                  </a:lnTo>
                  <a:lnTo>
                    <a:pt x="236273" y="295777"/>
                  </a:lnTo>
                  <a:lnTo>
                    <a:pt x="223373" y="256537"/>
                  </a:lnTo>
                  <a:lnTo>
                    <a:pt x="197681" y="228017"/>
                  </a:lnTo>
                  <a:lnTo>
                    <a:pt x="163289" y="207434"/>
                  </a:lnTo>
                  <a:lnTo>
                    <a:pt x="97904" y="178295"/>
                  </a:lnTo>
                  <a:lnTo>
                    <a:pt x="89002" y="174129"/>
                  </a:lnTo>
                  <a:lnTo>
                    <a:pt x="52408" y="148597"/>
                  </a:lnTo>
                  <a:lnTo>
                    <a:pt x="34112" y="111534"/>
                  </a:lnTo>
                  <a:lnTo>
                    <a:pt x="33566" y="102057"/>
                  </a:lnTo>
                  <a:lnTo>
                    <a:pt x="33962" y="94879"/>
                  </a:lnTo>
                  <a:lnTo>
                    <a:pt x="52700" y="54258"/>
                  </a:lnTo>
                  <a:lnTo>
                    <a:pt x="87922" y="30657"/>
                  </a:lnTo>
                  <a:lnTo>
                    <a:pt x="127558" y="23863"/>
                  </a:lnTo>
                  <a:lnTo>
                    <a:pt x="210994" y="23863"/>
                  </a:lnTo>
                  <a:lnTo>
                    <a:pt x="209254" y="22734"/>
                  </a:lnTo>
                  <a:lnTo>
                    <a:pt x="170116" y="5816"/>
                  </a:lnTo>
                  <a:lnTo>
                    <a:pt x="138864" y="365"/>
                  </a:lnTo>
                  <a:lnTo>
                    <a:pt x="127025" y="0"/>
                  </a:lnTo>
                  <a:close/>
                </a:path>
                <a:path w="236854" h="411479">
                  <a:moveTo>
                    <a:pt x="210994" y="23863"/>
                  </a:moveTo>
                  <a:lnTo>
                    <a:pt x="127558" y="23863"/>
                  </a:lnTo>
                  <a:lnTo>
                    <a:pt x="137303" y="24199"/>
                  </a:lnTo>
                  <a:lnTo>
                    <a:pt x="146535" y="25209"/>
                  </a:lnTo>
                  <a:lnTo>
                    <a:pt x="184975" y="37922"/>
                  </a:lnTo>
                  <a:lnTo>
                    <a:pt x="214655" y="57962"/>
                  </a:lnTo>
                  <a:lnTo>
                    <a:pt x="228231" y="36880"/>
                  </a:lnTo>
                  <a:lnTo>
                    <a:pt x="222426" y="31892"/>
                  </a:lnTo>
                  <a:lnTo>
                    <a:pt x="216100" y="27176"/>
                  </a:lnTo>
                  <a:lnTo>
                    <a:pt x="210994" y="23863"/>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20" name="object 20"/>
            <p:cNvSpPr/>
            <p:nvPr/>
          </p:nvSpPr>
          <p:spPr>
            <a:xfrm>
              <a:off x="8652771" y="6018842"/>
              <a:ext cx="285750" cy="351304"/>
            </a:xfrm>
            <a:custGeom>
              <a:avLst/>
              <a:gdLst/>
              <a:ahLst/>
              <a:cxnLst/>
              <a:rect l="l" t="t" r="r" b="b"/>
              <a:pathLst>
                <a:path w="323850" h="398145">
                  <a:moveTo>
                    <a:pt x="174980" y="0"/>
                  </a:moveTo>
                  <a:lnTo>
                    <a:pt x="148640" y="0"/>
                  </a:lnTo>
                  <a:lnTo>
                    <a:pt x="0" y="397649"/>
                  </a:lnTo>
                  <a:lnTo>
                    <a:pt x="26060" y="397649"/>
                  </a:lnTo>
                  <a:lnTo>
                    <a:pt x="77088" y="260108"/>
                  </a:lnTo>
                  <a:lnTo>
                    <a:pt x="99771" y="200024"/>
                  </a:lnTo>
                  <a:lnTo>
                    <a:pt x="249749" y="200024"/>
                  </a:lnTo>
                  <a:lnTo>
                    <a:pt x="240981" y="176568"/>
                  </a:lnTo>
                  <a:lnTo>
                    <a:pt x="108610" y="176568"/>
                  </a:lnTo>
                  <a:lnTo>
                    <a:pt x="146418" y="76238"/>
                  </a:lnTo>
                  <a:lnTo>
                    <a:pt x="161112" y="28549"/>
                  </a:lnTo>
                  <a:lnTo>
                    <a:pt x="185652" y="28549"/>
                  </a:lnTo>
                  <a:lnTo>
                    <a:pt x="174980" y="0"/>
                  </a:lnTo>
                  <a:close/>
                </a:path>
                <a:path w="323850" h="398145">
                  <a:moveTo>
                    <a:pt x="249749" y="200024"/>
                  </a:moveTo>
                  <a:lnTo>
                    <a:pt x="223431" y="200024"/>
                  </a:lnTo>
                  <a:lnTo>
                    <a:pt x="237388" y="237337"/>
                  </a:lnTo>
                  <a:lnTo>
                    <a:pt x="245960" y="260108"/>
                  </a:lnTo>
                  <a:lnTo>
                    <a:pt x="297535" y="397649"/>
                  </a:lnTo>
                  <a:lnTo>
                    <a:pt x="323621" y="397649"/>
                  </a:lnTo>
                  <a:lnTo>
                    <a:pt x="249749" y="200024"/>
                  </a:lnTo>
                  <a:close/>
                </a:path>
                <a:path w="323850" h="398145">
                  <a:moveTo>
                    <a:pt x="185652" y="28549"/>
                  </a:moveTo>
                  <a:lnTo>
                    <a:pt x="162509" y="28549"/>
                  </a:lnTo>
                  <a:lnTo>
                    <a:pt x="167462" y="46037"/>
                  </a:lnTo>
                  <a:lnTo>
                    <a:pt x="168973" y="50812"/>
                  </a:lnTo>
                  <a:lnTo>
                    <a:pt x="170548" y="56006"/>
                  </a:lnTo>
                  <a:lnTo>
                    <a:pt x="173862" y="67081"/>
                  </a:lnTo>
                  <a:lnTo>
                    <a:pt x="175526" y="72021"/>
                  </a:lnTo>
                  <a:lnTo>
                    <a:pt x="177203" y="76238"/>
                  </a:lnTo>
                  <a:lnTo>
                    <a:pt x="214680" y="176568"/>
                  </a:lnTo>
                  <a:lnTo>
                    <a:pt x="240981" y="176568"/>
                  </a:lnTo>
                  <a:lnTo>
                    <a:pt x="185652" y="28549"/>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21" name="object 21"/>
            <p:cNvSpPr/>
            <p:nvPr/>
          </p:nvSpPr>
          <p:spPr>
            <a:xfrm>
              <a:off x="8021363" y="6018842"/>
              <a:ext cx="285750" cy="351304"/>
            </a:xfrm>
            <a:custGeom>
              <a:avLst/>
              <a:gdLst/>
              <a:ahLst/>
              <a:cxnLst/>
              <a:rect l="l" t="t" r="r" b="b"/>
              <a:pathLst>
                <a:path w="323850" h="398145">
                  <a:moveTo>
                    <a:pt x="174967" y="0"/>
                  </a:moveTo>
                  <a:lnTo>
                    <a:pt x="148640" y="0"/>
                  </a:lnTo>
                  <a:lnTo>
                    <a:pt x="0" y="397649"/>
                  </a:lnTo>
                  <a:lnTo>
                    <a:pt x="26060" y="397649"/>
                  </a:lnTo>
                  <a:lnTo>
                    <a:pt x="77088" y="260108"/>
                  </a:lnTo>
                  <a:lnTo>
                    <a:pt x="99771" y="200024"/>
                  </a:lnTo>
                  <a:lnTo>
                    <a:pt x="249743" y="200024"/>
                  </a:lnTo>
                  <a:lnTo>
                    <a:pt x="240974" y="176568"/>
                  </a:lnTo>
                  <a:lnTo>
                    <a:pt x="108610" y="176568"/>
                  </a:lnTo>
                  <a:lnTo>
                    <a:pt x="146418" y="76238"/>
                  </a:lnTo>
                  <a:lnTo>
                    <a:pt x="161112" y="28549"/>
                  </a:lnTo>
                  <a:lnTo>
                    <a:pt x="185640" y="28549"/>
                  </a:lnTo>
                  <a:lnTo>
                    <a:pt x="174967" y="0"/>
                  </a:lnTo>
                  <a:close/>
                </a:path>
                <a:path w="323850" h="398145">
                  <a:moveTo>
                    <a:pt x="249743" y="200024"/>
                  </a:moveTo>
                  <a:lnTo>
                    <a:pt x="223431" y="200024"/>
                  </a:lnTo>
                  <a:lnTo>
                    <a:pt x="237388" y="237337"/>
                  </a:lnTo>
                  <a:lnTo>
                    <a:pt x="245960" y="260108"/>
                  </a:lnTo>
                  <a:lnTo>
                    <a:pt x="297535" y="397649"/>
                  </a:lnTo>
                  <a:lnTo>
                    <a:pt x="323621" y="397649"/>
                  </a:lnTo>
                  <a:lnTo>
                    <a:pt x="249743" y="200024"/>
                  </a:lnTo>
                  <a:close/>
                </a:path>
                <a:path w="323850" h="398145">
                  <a:moveTo>
                    <a:pt x="185640" y="28549"/>
                  </a:moveTo>
                  <a:lnTo>
                    <a:pt x="162509" y="28549"/>
                  </a:lnTo>
                  <a:lnTo>
                    <a:pt x="167462" y="46037"/>
                  </a:lnTo>
                  <a:lnTo>
                    <a:pt x="168973" y="50812"/>
                  </a:lnTo>
                  <a:lnTo>
                    <a:pt x="170548" y="56006"/>
                  </a:lnTo>
                  <a:lnTo>
                    <a:pt x="173862" y="67081"/>
                  </a:lnTo>
                  <a:lnTo>
                    <a:pt x="175513" y="72021"/>
                  </a:lnTo>
                  <a:lnTo>
                    <a:pt x="177203" y="76238"/>
                  </a:lnTo>
                  <a:lnTo>
                    <a:pt x="214680" y="176568"/>
                  </a:lnTo>
                  <a:lnTo>
                    <a:pt x="240974" y="176568"/>
                  </a:lnTo>
                  <a:lnTo>
                    <a:pt x="185640" y="28549"/>
                  </a:lnTo>
                  <a:close/>
                </a:path>
              </a:pathLst>
            </a:custGeom>
            <a:solidFill>
              <a:srgbClr val="24262F"/>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sp>
          <p:nvSpPr>
            <p:cNvPr id="22" name="object 22"/>
            <p:cNvSpPr/>
            <p:nvPr/>
          </p:nvSpPr>
          <p:spPr>
            <a:xfrm>
              <a:off x="7367980" y="5897094"/>
              <a:ext cx="603437" cy="595032"/>
            </a:xfrm>
            <a:custGeom>
              <a:avLst/>
              <a:gdLst/>
              <a:ahLst/>
              <a:cxnLst/>
              <a:rect l="l" t="t" r="r" b="b"/>
              <a:pathLst>
                <a:path w="683895" h="674370">
                  <a:moveTo>
                    <a:pt x="260959" y="0"/>
                  </a:moveTo>
                  <a:lnTo>
                    <a:pt x="217264" y="13774"/>
                  </a:lnTo>
                  <a:lnTo>
                    <a:pt x="176317" y="33030"/>
                  </a:lnTo>
                  <a:lnTo>
                    <a:pt x="138554" y="57332"/>
                  </a:lnTo>
                  <a:lnTo>
                    <a:pt x="104411" y="86244"/>
                  </a:lnTo>
                  <a:lnTo>
                    <a:pt x="74325" y="119330"/>
                  </a:lnTo>
                  <a:lnTo>
                    <a:pt x="48731" y="156155"/>
                  </a:lnTo>
                  <a:lnTo>
                    <a:pt x="28065" y="196283"/>
                  </a:lnTo>
                  <a:lnTo>
                    <a:pt x="12764" y="239279"/>
                  </a:lnTo>
                  <a:lnTo>
                    <a:pt x="3263" y="284706"/>
                  </a:lnTo>
                  <a:lnTo>
                    <a:pt x="0" y="332130"/>
                  </a:lnTo>
                  <a:lnTo>
                    <a:pt x="3119" y="378502"/>
                  </a:lnTo>
                  <a:lnTo>
                    <a:pt x="12207" y="422978"/>
                  </a:lnTo>
                  <a:lnTo>
                    <a:pt x="26856" y="465152"/>
                  </a:lnTo>
                  <a:lnTo>
                    <a:pt x="46659" y="504616"/>
                  </a:lnTo>
                  <a:lnTo>
                    <a:pt x="71209" y="540962"/>
                  </a:lnTo>
                  <a:lnTo>
                    <a:pt x="100098" y="573784"/>
                  </a:lnTo>
                  <a:lnTo>
                    <a:pt x="132919" y="602674"/>
                  </a:lnTo>
                  <a:lnTo>
                    <a:pt x="169265" y="627224"/>
                  </a:lnTo>
                  <a:lnTo>
                    <a:pt x="208729" y="647028"/>
                  </a:lnTo>
                  <a:lnTo>
                    <a:pt x="250904" y="661678"/>
                  </a:lnTo>
                  <a:lnTo>
                    <a:pt x="295382" y="670767"/>
                  </a:lnTo>
                  <a:lnTo>
                    <a:pt x="341756" y="673887"/>
                  </a:lnTo>
                  <a:lnTo>
                    <a:pt x="388131" y="670767"/>
                  </a:lnTo>
                  <a:lnTo>
                    <a:pt x="432609" y="661678"/>
                  </a:lnTo>
                  <a:lnTo>
                    <a:pt x="474784" y="647028"/>
                  </a:lnTo>
                  <a:lnTo>
                    <a:pt x="514248" y="627224"/>
                  </a:lnTo>
                  <a:lnTo>
                    <a:pt x="550594" y="602674"/>
                  </a:lnTo>
                  <a:lnTo>
                    <a:pt x="583415" y="573784"/>
                  </a:lnTo>
                  <a:lnTo>
                    <a:pt x="612304" y="540962"/>
                  </a:lnTo>
                  <a:lnTo>
                    <a:pt x="615354" y="536447"/>
                  </a:lnTo>
                  <a:lnTo>
                    <a:pt x="68351" y="536447"/>
                  </a:lnTo>
                  <a:lnTo>
                    <a:pt x="260959" y="0"/>
                  </a:lnTo>
                  <a:close/>
                </a:path>
                <a:path w="683895" h="674370">
                  <a:moveTo>
                    <a:pt x="449922" y="7848"/>
                  </a:moveTo>
                  <a:lnTo>
                    <a:pt x="260121" y="536447"/>
                  </a:lnTo>
                  <a:lnTo>
                    <a:pt x="332968" y="536447"/>
                  </a:lnTo>
                  <a:lnTo>
                    <a:pt x="474891" y="128574"/>
                  </a:lnTo>
                  <a:lnTo>
                    <a:pt x="615335" y="128574"/>
                  </a:lnTo>
                  <a:lnTo>
                    <a:pt x="603191" y="111998"/>
                  </a:lnTo>
                  <a:lnTo>
                    <a:pt x="570811" y="78485"/>
                  </a:lnTo>
                  <a:lnTo>
                    <a:pt x="534144" y="49626"/>
                  </a:lnTo>
                  <a:lnTo>
                    <a:pt x="493683" y="25917"/>
                  </a:lnTo>
                  <a:lnTo>
                    <a:pt x="449922" y="7848"/>
                  </a:lnTo>
                  <a:close/>
                </a:path>
                <a:path w="683895" h="674370">
                  <a:moveTo>
                    <a:pt x="615546" y="536162"/>
                  </a:moveTo>
                  <a:lnTo>
                    <a:pt x="615354" y="536447"/>
                  </a:lnTo>
                  <a:lnTo>
                    <a:pt x="615645" y="536447"/>
                  </a:lnTo>
                  <a:lnTo>
                    <a:pt x="615546" y="536162"/>
                  </a:lnTo>
                  <a:close/>
                </a:path>
                <a:path w="683895" h="674370">
                  <a:moveTo>
                    <a:pt x="615335" y="128574"/>
                  </a:moveTo>
                  <a:lnTo>
                    <a:pt x="474891" y="128574"/>
                  </a:lnTo>
                  <a:lnTo>
                    <a:pt x="615546" y="536162"/>
                  </a:lnTo>
                  <a:lnTo>
                    <a:pt x="656657" y="465152"/>
                  </a:lnTo>
                  <a:lnTo>
                    <a:pt x="671306" y="422978"/>
                  </a:lnTo>
                  <a:lnTo>
                    <a:pt x="680394" y="378502"/>
                  </a:lnTo>
                  <a:lnTo>
                    <a:pt x="683513" y="332130"/>
                  </a:lnTo>
                  <a:lnTo>
                    <a:pt x="679972" y="282739"/>
                  </a:lnTo>
                  <a:lnTo>
                    <a:pt x="669675" y="235536"/>
                  </a:lnTo>
                  <a:lnTo>
                    <a:pt x="653117" y="191017"/>
                  </a:lnTo>
                  <a:lnTo>
                    <a:pt x="630791" y="149673"/>
                  </a:lnTo>
                  <a:lnTo>
                    <a:pt x="615335" y="128574"/>
                  </a:lnTo>
                  <a:close/>
                </a:path>
              </a:pathLst>
            </a:custGeom>
            <a:solidFill>
              <a:srgbClr val="E14428"/>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grpSp>
      <p:grpSp>
        <p:nvGrpSpPr>
          <p:cNvPr id="25" name="Group 24">
            <a:extLst>
              <a:ext uri="{FF2B5EF4-FFF2-40B4-BE49-F238E27FC236}">
                <a16:creationId xmlns:a16="http://schemas.microsoft.com/office/drawing/2014/main" id="{90428F5B-94ED-416D-900F-3F8006B0B499}"/>
              </a:ext>
            </a:extLst>
          </p:cNvPr>
          <p:cNvGrpSpPr/>
          <p:nvPr/>
        </p:nvGrpSpPr>
        <p:grpSpPr>
          <a:xfrm>
            <a:off x="-2406" y="4486"/>
            <a:ext cx="12194406" cy="6854126"/>
            <a:chOff x="-2406" y="4486"/>
            <a:chExt cx="12194406" cy="6854126"/>
          </a:xfrm>
        </p:grpSpPr>
        <p:sp>
          <p:nvSpPr>
            <p:cNvPr id="2" name="object 2"/>
            <p:cNvSpPr/>
            <p:nvPr/>
          </p:nvSpPr>
          <p:spPr>
            <a:xfrm>
              <a:off x="0" y="4486"/>
              <a:ext cx="12192000" cy="5647764"/>
            </a:xfrm>
            <a:prstGeom prst="rect">
              <a:avLst/>
            </a:prstGeom>
            <a:blipFill>
              <a:blip r:embed="rId2" cstate="print"/>
              <a:stretch>
                <a:fillRect/>
              </a:stretch>
            </a:blip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dirty="0"/>
            </a:p>
          </p:txBody>
        </p:sp>
        <p:sp>
          <p:nvSpPr>
            <p:cNvPr id="3" name="object 3"/>
            <p:cNvSpPr/>
            <p:nvPr/>
          </p:nvSpPr>
          <p:spPr>
            <a:xfrm>
              <a:off x="-2406" y="5164843"/>
              <a:ext cx="6729132" cy="1693769"/>
            </a:xfrm>
            <a:custGeom>
              <a:avLst/>
              <a:gdLst/>
              <a:ahLst/>
              <a:cxnLst/>
              <a:rect l="l" t="t" r="r" b="b"/>
              <a:pathLst>
                <a:path w="7626350" h="1919604">
                  <a:moveTo>
                    <a:pt x="7626096" y="0"/>
                  </a:moveTo>
                  <a:lnTo>
                    <a:pt x="0" y="0"/>
                  </a:lnTo>
                  <a:lnTo>
                    <a:pt x="0" y="1919516"/>
                  </a:lnTo>
                  <a:lnTo>
                    <a:pt x="6915937" y="1919516"/>
                  </a:lnTo>
                  <a:lnTo>
                    <a:pt x="7626096" y="0"/>
                  </a:lnTo>
                  <a:close/>
                </a:path>
              </a:pathLst>
            </a:custGeom>
            <a:solidFill>
              <a:srgbClr val="E23D06"/>
            </a:solidFill>
          </p:spPr>
          <p:txBody>
            <a:bodyPr wrap="square" lIns="0" tIns="0" rIns="0" bIns="0" rtlCol="0"/>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endParaRPr sz="1471"/>
            </a:p>
          </p:txBody>
        </p:sp>
        <p:pic>
          <p:nvPicPr>
            <p:cNvPr id="23" name="Picture 22">
              <a:extLst>
                <a:ext uri="{FF2B5EF4-FFF2-40B4-BE49-F238E27FC236}">
                  <a16:creationId xmlns:a16="http://schemas.microsoft.com/office/drawing/2014/main" id="{C800A6C4-379B-4C37-881E-8EF8436631D5}"/>
                </a:ext>
              </a:extLst>
            </p:cNvPr>
            <p:cNvPicPr>
              <a:picLocks noChangeAspect="1"/>
            </p:cNvPicPr>
            <p:nvPr/>
          </p:nvPicPr>
          <p:blipFill>
            <a:blip r:embed="rId3"/>
            <a:stretch>
              <a:fillRect/>
            </a:stretch>
          </p:blipFill>
          <p:spPr>
            <a:xfrm>
              <a:off x="777880" y="5897094"/>
              <a:ext cx="3609504" cy="650894"/>
            </a:xfrm>
            <a:prstGeom prst="rect">
              <a:avLst/>
            </a:prstGeom>
          </p:spPr>
        </p:pic>
      </p:grpSp>
      <p:sp>
        <p:nvSpPr>
          <p:cNvPr id="24" name="TextBox 23">
            <a:extLst>
              <a:ext uri="{FF2B5EF4-FFF2-40B4-BE49-F238E27FC236}">
                <a16:creationId xmlns:a16="http://schemas.microsoft.com/office/drawing/2014/main" id="{2713CEB0-5E2C-42AE-86B1-6B050D700DC0}"/>
              </a:ext>
            </a:extLst>
          </p:cNvPr>
          <p:cNvSpPr txBox="1"/>
          <p:nvPr/>
        </p:nvSpPr>
        <p:spPr>
          <a:xfrm>
            <a:off x="777880" y="729346"/>
            <a:ext cx="5775320" cy="646331"/>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r>
              <a:rPr lang="en-US" sz="3600" b="1" dirty="0">
                <a:solidFill>
                  <a:srgbClr val="626262"/>
                </a:solidFill>
                <a:latin typeface="Lato" panose="020F0502020204030203"/>
              </a:rPr>
              <a:t>HotDocs – Demonstration</a:t>
            </a:r>
            <a:endParaRPr lang="en-GB" sz="3600" b="1" dirty="0">
              <a:solidFill>
                <a:srgbClr val="626262"/>
              </a:solidFill>
              <a:latin typeface="Lato" panose="020F0502020204030203"/>
            </a:endParaRPr>
          </a:p>
        </p:txBody>
      </p:sp>
    </p:spTree>
    <p:extLst>
      <p:ext uri="{BB962C8B-B14F-4D97-AF65-F5344CB8AC3E}">
        <p14:creationId xmlns:p14="http://schemas.microsoft.com/office/powerpoint/2010/main" val="135507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3D980E-7D46-475D-9662-47D6ACA2319C}"/>
              </a:ext>
            </a:extLst>
          </p:cNvPr>
          <p:cNvSpPr>
            <a:spLocks noGrp="1"/>
          </p:cNvSpPr>
          <p:nvPr>
            <p:ph type="sldNum" sz="quarter" idx="12"/>
          </p:nvPr>
        </p:nvSpPr>
        <p:spPr/>
        <p:txBody>
          <a:bodyPr/>
          <a:lstStyle/>
          <a:p>
            <a:fld id="{32D027AE-7C48-43CB-A483-1DB79C26E20E}" type="slidenum">
              <a:rPr lang="en-GB" smtClean="0"/>
              <a:pPr/>
              <a:t>8</a:t>
            </a:fld>
            <a:endParaRPr lang="en-GB" dirty="0"/>
          </a:p>
        </p:txBody>
      </p:sp>
      <p:sp>
        <p:nvSpPr>
          <p:cNvPr id="4" name="Title 3">
            <a:extLst>
              <a:ext uri="{FF2B5EF4-FFF2-40B4-BE49-F238E27FC236}">
                <a16:creationId xmlns:a16="http://schemas.microsoft.com/office/drawing/2014/main" id="{85090D5A-DFD3-4407-8F75-7BC245F28E91}"/>
              </a:ext>
            </a:extLst>
          </p:cNvPr>
          <p:cNvSpPr>
            <a:spLocks noGrp="1"/>
          </p:cNvSpPr>
          <p:nvPr>
            <p:ph type="title"/>
          </p:nvPr>
        </p:nvSpPr>
        <p:spPr>
          <a:xfrm>
            <a:off x="1165544" y="552728"/>
            <a:ext cx="6378255" cy="511422"/>
          </a:xfrm>
        </p:spPr>
        <p:txBody>
          <a:bodyPr/>
          <a:lstStyle/>
          <a:p>
            <a:r>
              <a:rPr lang="en-GB" sz="3600" dirty="0">
                <a:latin typeface="Lato" panose="020F0502020204030203"/>
              </a:rPr>
              <a:t>Alternative Usage Scenarios</a:t>
            </a:r>
          </a:p>
        </p:txBody>
      </p:sp>
      <p:grpSp>
        <p:nvGrpSpPr>
          <p:cNvPr id="5" name="Group 4">
            <a:extLst>
              <a:ext uri="{FF2B5EF4-FFF2-40B4-BE49-F238E27FC236}">
                <a16:creationId xmlns:a16="http://schemas.microsoft.com/office/drawing/2014/main" id="{1433D8C3-A7A8-46BE-833B-93FAD1B930E8}"/>
              </a:ext>
            </a:extLst>
          </p:cNvPr>
          <p:cNvGrpSpPr/>
          <p:nvPr/>
        </p:nvGrpSpPr>
        <p:grpSpPr>
          <a:xfrm>
            <a:off x="5152813" y="2490009"/>
            <a:ext cx="672614" cy="888843"/>
            <a:chOff x="4396469" y="4260623"/>
            <a:chExt cx="957874" cy="1592230"/>
          </a:xfrm>
        </p:grpSpPr>
        <p:pic>
          <p:nvPicPr>
            <p:cNvPr id="6" name="Picture 5">
              <a:extLst>
                <a:ext uri="{FF2B5EF4-FFF2-40B4-BE49-F238E27FC236}">
                  <a16:creationId xmlns:a16="http://schemas.microsoft.com/office/drawing/2014/main" id="{51A3D60C-BB96-4105-A8F0-5CD3BD7F55DC}"/>
                </a:ext>
              </a:extLst>
            </p:cNvPr>
            <p:cNvPicPr>
              <a:picLocks noChangeAspect="1"/>
            </p:cNvPicPr>
            <p:nvPr/>
          </p:nvPicPr>
          <p:blipFill>
            <a:blip r:embed="rId3"/>
            <a:stretch>
              <a:fillRect/>
            </a:stretch>
          </p:blipFill>
          <p:spPr>
            <a:xfrm>
              <a:off x="4405214" y="4260623"/>
              <a:ext cx="949129" cy="1045417"/>
            </a:xfrm>
            <a:prstGeom prst="rect">
              <a:avLst/>
            </a:prstGeom>
          </p:spPr>
        </p:pic>
        <p:sp>
          <p:nvSpPr>
            <p:cNvPr id="7" name="TextBox 6">
              <a:extLst>
                <a:ext uri="{FF2B5EF4-FFF2-40B4-BE49-F238E27FC236}">
                  <a16:creationId xmlns:a16="http://schemas.microsoft.com/office/drawing/2014/main" id="{B56B4ED6-B057-4BE8-8E58-23A6B9FDB47E}"/>
                </a:ext>
              </a:extLst>
            </p:cNvPr>
            <p:cNvSpPr txBox="1"/>
            <p:nvPr/>
          </p:nvSpPr>
          <p:spPr>
            <a:xfrm>
              <a:off x="4396469" y="5391188"/>
              <a:ext cx="949128" cy="461665"/>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059" b="0" i="0" u="none" strike="noStrike" kern="0" cap="none" spc="0" normalizeH="0" baseline="0" noProof="0" dirty="0">
                  <a:ln>
                    <a:noFill/>
                  </a:ln>
                  <a:solidFill>
                    <a:prstClr val="black"/>
                  </a:solidFill>
                  <a:effectLst/>
                  <a:uLnTx/>
                  <a:uFillTx/>
                </a:rPr>
                <a:t>Advance </a:t>
              </a:r>
            </a:p>
            <a:p>
              <a:pPr marL="0" marR="0" lvl="0" indent="0" defTabSz="806867" eaLnBrk="1" fontAlgn="auto" latinLnBrk="0" hangingPunct="1">
                <a:lnSpc>
                  <a:spcPct val="100000"/>
                </a:lnSpc>
                <a:spcBef>
                  <a:spcPts val="0"/>
                </a:spcBef>
                <a:spcAft>
                  <a:spcPts val="0"/>
                </a:spcAft>
                <a:buClrTx/>
                <a:buSzTx/>
                <a:buFontTx/>
                <a:buNone/>
                <a:tabLst/>
                <a:defRPr/>
              </a:pPr>
              <a:r>
                <a:rPr kumimoji="0" lang="en-GB" sz="1059" b="0" i="0" u="none" strike="noStrike" kern="0" cap="none" spc="0" normalizeH="0" baseline="0" noProof="0" dirty="0">
                  <a:ln>
                    <a:noFill/>
                  </a:ln>
                  <a:solidFill>
                    <a:prstClr val="black"/>
                  </a:solidFill>
                  <a:effectLst/>
                  <a:uLnTx/>
                  <a:uFillTx/>
                </a:rPr>
                <a:t>REST API</a:t>
              </a:r>
            </a:p>
          </p:txBody>
        </p:sp>
      </p:grpSp>
      <p:pic>
        <p:nvPicPr>
          <p:cNvPr id="8" name="Picture 7">
            <a:extLst>
              <a:ext uri="{FF2B5EF4-FFF2-40B4-BE49-F238E27FC236}">
                <a16:creationId xmlns:a16="http://schemas.microsoft.com/office/drawing/2014/main" id="{86B09361-6B7D-4DBD-BB1A-1AAD4969506E}"/>
              </a:ext>
            </a:extLst>
          </p:cNvPr>
          <p:cNvPicPr>
            <a:picLocks noChangeAspect="1"/>
          </p:cNvPicPr>
          <p:nvPr/>
        </p:nvPicPr>
        <p:blipFill>
          <a:blip r:embed="rId4"/>
          <a:stretch>
            <a:fillRect/>
          </a:stretch>
        </p:blipFill>
        <p:spPr>
          <a:xfrm>
            <a:off x="5118767" y="1345267"/>
            <a:ext cx="770294" cy="976765"/>
          </a:xfrm>
          <a:prstGeom prst="rect">
            <a:avLst/>
          </a:prstGeom>
        </p:spPr>
      </p:pic>
      <p:grpSp>
        <p:nvGrpSpPr>
          <p:cNvPr id="85" name="Group 84">
            <a:extLst>
              <a:ext uri="{FF2B5EF4-FFF2-40B4-BE49-F238E27FC236}">
                <a16:creationId xmlns:a16="http://schemas.microsoft.com/office/drawing/2014/main" id="{5639958D-FDA4-42AC-86F1-12CEFBBB21B3}"/>
              </a:ext>
            </a:extLst>
          </p:cNvPr>
          <p:cNvGrpSpPr/>
          <p:nvPr/>
        </p:nvGrpSpPr>
        <p:grpSpPr>
          <a:xfrm>
            <a:off x="6125476" y="1078589"/>
            <a:ext cx="5122013" cy="2640103"/>
            <a:chOff x="5858348" y="1010269"/>
            <a:chExt cx="5122013" cy="2640103"/>
          </a:xfrm>
        </p:grpSpPr>
        <p:grpSp>
          <p:nvGrpSpPr>
            <p:cNvPr id="90" name="Group 89">
              <a:extLst>
                <a:ext uri="{FF2B5EF4-FFF2-40B4-BE49-F238E27FC236}">
                  <a16:creationId xmlns:a16="http://schemas.microsoft.com/office/drawing/2014/main" id="{EFD54102-D74B-4CE2-A9AD-8CC7DDB12633}"/>
                </a:ext>
              </a:extLst>
            </p:cNvPr>
            <p:cNvGrpSpPr/>
            <p:nvPr/>
          </p:nvGrpSpPr>
          <p:grpSpPr>
            <a:xfrm>
              <a:off x="5858348" y="1010269"/>
              <a:ext cx="5122013" cy="2640103"/>
              <a:chOff x="5858348" y="1010269"/>
              <a:chExt cx="5122013" cy="2640103"/>
            </a:xfrm>
          </p:grpSpPr>
          <p:sp>
            <p:nvSpPr>
              <p:cNvPr id="19" name="TextBox 18">
                <a:extLst>
                  <a:ext uri="{FF2B5EF4-FFF2-40B4-BE49-F238E27FC236}">
                    <a16:creationId xmlns:a16="http://schemas.microsoft.com/office/drawing/2014/main" id="{D519B173-8FB1-44C9-86AD-948A4E2A39FC}"/>
                  </a:ext>
                </a:extLst>
              </p:cNvPr>
              <p:cNvSpPr txBox="1"/>
              <p:nvPr/>
            </p:nvSpPr>
            <p:spPr>
              <a:xfrm>
                <a:off x="7563403" y="1010269"/>
                <a:ext cx="2880504" cy="282385"/>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Out of the Box User Experience</a:t>
                </a:r>
              </a:p>
            </p:txBody>
          </p:sp>
          <p:grpSp>
            <p:nvGrpSpPr>
              <p:cNvPr id="88" name="Group 87">
                <a:extLst>
                  <a:ext uri="{FF2B5EF4-FFF2-40B4-BE49-F238E27FC236}">
                    <a16:creationId xmlns:a16="http://schemas.microsoft.com/office/drawing/2014/main" id="{3851284A-5DF2-461D-BEC0-BBB792346782}"/>
                  </a:ext>
                </a:extLst>
              </p:cNvPr>
              <p:cNvGrpSpPr/>
              <p:nvPr/>
            </p:nvGrpSpPr>
            <p:grpSpPr>
              <a:xfrm>
                <a:off x="5858348" y="1322099"/>
                <a:ext cx="5122013" cy="2328273"/>
                <a:chOff x="5858348" y="1322099"/>
                <a:chExt cx="5122013" cy="2328273"/>
              </a:xfrm>
            </p:grpSpPr>
            <p:sp>
              <p:nvSpPr>
                <p:cNvPr id="9" name="Rectangle: Rounded Corners 8">
                  <a:extLst>
                    <a:ext uri="{FF2B5EF4-FFF2-40B4-BE49-F238E27FC236}">
                      <a16:creationId xmlns:a16="http://schemas.microsoft.com/office/drawing/2014/main" id="{00FCA25E-139D-45E8-8D09-853B4BFA7F36}"/>
                    </a:ext>
                  </a:extLst>
                </p:cNvPr>
                <p:cNvSpPr/>
                <p:nvPr/>
              </p:nvSpPr>
              <p:spPr>
                <a:xfrm>
                  <a:off x="6667505" y="1322099"/>
                  <a:ext cx="4312856" cy="2323024"/>
                </a:xfrm>
                <a:prstGeom prst="roundRect">
                  <a:avLst/>
                </a:prstGeom>
                <a:noFill/>
                <a:ln w="12700" cap="flat" cmpd="sng" algn="ctr">
                  <a:solidFill>
                    <a:srgbClr val="4472C4">
                      <a:shade val="50000"/>
                    </a:srgbClr>
                  </a:solidFill>
                  <a:prstDash val="solid"/>
                  <a:miter lim="800000"/>
                </a:ln>
                <a:effectLst/>
              </p:spPr>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E73FCCE-04C7-48C4-A835-2EE46970118B}"/>
                    </a:ext>
                  </a:extLst>
                </p:cNvPr>
                <p:cNvPicPr>
                  <a:picLocks noChangeAspect="1"/>
                </p:cNvPicPr>
                <p:nvPr/>
              </p:nvPicPr>
              <p:blipFill>
                <a:blip r:embed="rId5"/>
                <a:stretch>
                  <a:fillRect/>
                </a:stretch>
              </p:blipFill>
              <p:spPr>
                <a:xfrm>
                  <a:off x="10049919" y="2025726"/>
                  <a:ext cx="748739" cy="635294"/>
                </a:xfrm>
                <a:prstGeom prst="rect">
                  <a:avLst/>
                </a:prstGeom>
              </p:spPr>
            </p:pic>
            <p:pic>
              <p:nvPicPr>
                <p:cNvPr id="11" name="Picture 10" descr="A picture containing mirror, object&#10;&#10;Description automatically generated">
                  <a:extLst>
                    <a:ext uri="{FF2B5EF4-FFF2-40B4-BE49-F238E27FC236}">
                      <a16:creationId xmlns:a16="http://schemas.microsoft.com/office/drawing/2014/main" id="{97092D93-82B5-458C-9C92-1B75F199A6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6386" y="2933033"/>
                  <a:ext cx="550255" cy="635294"/>
                </a:xfrm>
                <a:prstGeom prst="rect">
                  <a:avLst/>
                </a:prstGeom>
              </p:spPr>
            </p:pic>
            <p:pic>
              <p:nvPicPr>
                <p:cNvPr id="12" name="Picture 11">
                  <a:extLst>
                    <a:ext uri="{FF2B5EF4-FFF2-40B4-BE49-F238E27FC236}">
                      <a16:creationId xmlns:a16="http://schemas.microsoft.com/office/drawing/2014/main" id="{A7B15EC2-CA20-43E2-8420-7E6B5AA755A0}"/>
                    </a:ext>
                  </a:extLst>
                </p:cNvPr>
                <p:cNvPicPr>
                  <a:picLocks noChangeAspect="1"/>
                </p:cNvPicPr>
                <p:nvPr/>
              </p:nvPicPr>
              <p:blipFill>
                <a:blip r:embed="rId7"/>
                <a:stretch>
                  <a:fillRect/>
                </a:stretch>
              </p:blipFill>
              <p:spPr>
                <a:xfrm>
                  <a:off x="7657581" y="2239617"/>
                  <a:ext cx="635294" cy="635294"/>
                </a:xfrm>
                <a:prstGeom prst="rect">
                  <a:avLst/>
                </a:prstGeom>
              </p:spPr>
            </p:pic>
            <p:pic>
              <p:nvPicPr>
                <p:cNvPr id="16" name="Picture 15">
                  <a:extLst>
                    <a:ext uri="{FF2B5EF4-FFF2-40B4-BE49-F238E27FC236}">
                      <a16:creationId xmlns:a16="http://schemas.microsoft.com/office/drawing/2014/main" id="{38B2A186-ED1D-4EFE-8962-6E4443144CBE}"/>
                    </a:ext>
                  </a:extLst>
                </p:cNvPr>
                <p:cNvPicPr>
                  <a:picLocks noChangeAspect="1"/>
                </p:cNvPicPr>
                <p:nvPr/>
              </p:nvPicPr>
              <p:blipFill>
                <a:blip r:embed="rId3"/>
                <a:stretch>
                  <a:fillRect/>
                </a:stretch>
              </p:blipFill>
              <p:spPr>
                <a:xfrm>
                  <a:off x="9228781" y="1434692"/>
                  <a:ext cx="576783" cy="635294"/>
                </a:xfrm>
                <a:prstGeom prst="rect">
                  <a:avLst/>
                </a:prstGeom>
              </p:spPr>
            </p:pic>
            <p:sp>
              <p:nvSpPr>
                <p:cNvPr id="18" name="TextBox 17">
                  <a:extLst>
                    <a:ext uri="{FF2B5EF4-FFF2-40B4-BE49-F238E27FC236}">
                      <a16:creationId xmlns:a16="http://schemas.microsoft.com/office/drawing/2014/main" id="{06DB50A3-096C-4FFD-B5F5-239876EB815B}"/>
                    </a:ext>
                  </a:extLst>
                </p:cNvPr>
                <p:cNvSpPr txBox="1"/>
                <p:nvPr/>
              </p:nvSpPr>
              <p:spPr>
                <a:xfrm>
                  <a:off x="9998666" y="2691405"/>
                  <a:ext cx="979431" cy="255326"/>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HotDocs User</a:t>
                  </a:r>
                </a:p>
              </p:txBody>
            </p:sp>
            <p:sp>
              <p:nvSpPr>
                <p:cNvPr id="20" name="TextBox 19">
                  <a:extLst>
                    <a:ext uri="{FF2B5EF4-FFF2-40B4-BE49-F238E27FC236}">
                      <a16:creationId xmlns:a16="http://schemas.microsoft.com/office/drawing/2014/main" id="{CFFE87BD-7BBF-4AB4-940C-54D229EFFF5C}"/>
                    </a:ext>
                  </a:extLst>
                </p:cNvPr>
                <p:cNvSpPr txBox="1"/>
                <p:nvPr/>
              </p:nvSpPr>
              <p:spPr>
                <a:xfrm>
                  <a:off x="9150687" y="2009301"/>
                  <a:ext cx="979431" cy="255326"/>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059" b="0" i="0" u="none" strike="noStrike" kern="0" cap="none" spc="0" normalizeH="0" baseline="0" noProof="0" dirty="0">
                      <a:ln>
                        <a:noFill/>
                      </a:ln>
                      <a:solidFill>
                        <a:prstClr val="black"/>
                      </a:solidFill>
                      <a:effectLst/>
                      <a:uLnTx/>
                      <a:uFillTx/>
                    </a:rPr>
                    <a:t>Advance UI</a:t>
                  </a:r>
                </a:p>
              </p:txBody>
            </p:sp>
            <p:sp>
              <p:nvSpPr>
                <p:cNvPr id="21" name="TextBox 20">
                  <a:extLst>
                    <a:ext uri="{FF2B5EF4-FFF2-40B4-BE49-F238E27FC236}">
                      <a16:creationId xmlns:a16="http://schemas.microsoft.com/office/drawing/2014/main" id="{0E77A7FE-E813-429B-9CB5-69D033280384}"/>
                    </a:ext>
                  </a:extLst>
                </p:cNvPr>
                <p:cNvSpPr txBox="1"/>
                <p:nvPr/>
              </p:nvSpPr>
              <p:spPr>
                <a:xfrm>
                  <a:off x="7489030" y="1969569"/>
                  <a:ext cx="979431" cy="255326"/>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059" b="0" i="0" u="none" strike="noStrike" kern="0" cap="none" spc="0" normalizeH="0" baseline="0" noProof="0" dirty="0">
                      <a:ln>
                        <a:noFill/>
                      </a:ln>
                      <a:solidFill>
                        <a:prstClr val="black"/>
                      </a:solidFill>
                      <a:effectLst/>
                      <a:uLnTx/>
                      <a:uFillTx/>
                    </a:rPr>
                    <a:t>The Interview</a:t>
                  </a:r>
                </a:p>
              </p:txBody>
            </p:sp>
            <p:cxnSp>
              <p:nvCxnSpPr>
                <p:cNvPr id="22" name="Straight Connector 21">
                  <a:extLst>
                    <a:ext uri="{FF2B5EF4-FFF2-40B4-BE49-F238E27FC236}">
                      <a16:creationId xmlns:a16="http://schemas.microsoft.com/office/drawing/2014/main" id="{DD1F5187-26AD-487B-A078-776150F502A6}"/>
                    </a:ext>
                  </a:extLst>
                </p:cNvPr>
                <p:cNvCxnSpPr/>
                <p:nvPr/>
              </p:nvCxnSpPr>
              <p:spPr>
                <a:xfrm>
                  <a:off x="9923908" y="1331548"/>
                  <a:ext cx="0" cy="2318824"/>
                </a:xfrm>
                <a:prstGeom prst="line">
                  <a:avLst/>
                </a:prstGeom>
                <a:noFill/>
                <a:ln w="12700" cap="flat" cmpd="sng" algn="ctr">
                  <a:solidFill>
                    <a:srgbClr val="2F528F"/>
                  </a:solidFill>
                  <a:prstDash val="solid"/>
                  <a:miter lim="800000"/>
                </a:ln>
                <a:effectLst/>
              </p:spPr>
            </p:cxnSp>
            <p:cxnSp>
              <p:nvCxnSpPr>
                <p:cNvPr id="73" name="Straight Arrow Connector 72">
                  <a:extLst>
                    <a:ext uri="{FF2B5EF4-FFF2-40B4-BE49-F238E27FC236}">
                      <a16:creationId xmlns:a16="http://schemas.microsoft.com/office/drawing/2014/main" id="{F4BF2F49-0B77-4666-B26E-FBB5CCF7E4A9}"/>
                    </a:ext>
                  </a:extLst>
                </p:cNvPr>
                <p:cNvCxnSpPr/>
                <p:nvPr/>
              </p:nvCxnSpPr>
              <p:spPr>
                <a:xfrm>
                  <a:off x="8597943" y="1693760"/>
                  <a:ext cx="468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7AF0E7F9-B3DE-417D-97D9-165A607EA5A9}"/>
                    </a:ext>
                  </a:extLst>
                </p:cNvPr>
                <p:cNvCxnSpPr/>
                <p:nvPr/>
              </p:nvCxnSpPr>
              <p:spPr>
                <a:xfrm>
                  <a:off x="5858348" y="1693760"/>
                  <a:ext cx="1404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pic>
          <p:nvPicPr>
            <p:cNvPr id="100" name="Picture 99">
              <a:extLst>
                <a:ext uri="{FF2B5EF4-FFF2-40B4-BE49-F238E27FC236}">
                  <a16:creationId xmlns:a16="http://schemas.microsoft.com/office/drawing/2014/main" id="{F9C56D11-B463-47E4-8E7D-67114B370D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8698" y="1358513"/>
              <a:ext cx="1356058" cy="635294"/>
            </a:xfrm>
            <a:prstGeom prst="rect">
              <a:avLst/>
            </a:prstGeom>
          </p:spPr>
        </p:pic>
        <p:cxnSp>
          <p:nvCxnSpPr>
            <p:cNvPr id="91" name="Straight Arrow Connector 90">
              <a:extLst>
                <a:ext uri="{FF2B5EF4-FFF2-40B4-BE49-F238E27FC236}">
                  <a16:creationId xmlns:a16="http://schemas.microsoft.com/office/drawing/2014/main" id="{ECDF4058-7351-4EAC-A9F3-8B1F990C9ECD}"/>
                </a:ext>
              </a:extLst>
            </p:cNvPr>
            <p:cNvCxnSpPr>
              <a:cxnSpLocks/>
            </p:cNvCxnSpPr>
            <p:nvPr/>
          </p:nvCxnSpPr>
          <p:spPr>
            <a:xfrm>
              <a:off x="5858348" y="2203347"/>
              <a:ext cx="1618188" cy="978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B02D41FD-8C35-44B0-B3DF-8BF5F6B3A06F}"/>
                </a:ext>
              </a:extLst>
            </p:cNvPr>
            <p:cNvCxnSpPr>
              <a:cxnSpLocks/>
            </p:cNvCxnSpPr>
            <p:nvPr/>
          </p:nvCxnSpPr>
          <p:spPr>
            <a:xfrm>
              <a:off x="5858348" y="1969569"/>
              <a:ext cx="1630682" cy="521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9" name="Group 78">
            <a:extLst>
              <a:ext uri="{FF2B5EF4-FFF2-40B4-BE49-F238E27FC236}">
                <a16:creationId xmlns:a16="http://schemas.microsoft.com/office/drawing/2014/main" id="{F8BB39E3-C8FF-4D04-B3BA-BA4C5F23BFA1}"/>
              </a:ext>
            </a:extLst>
          </p:cNvPr>
          <p:cNvGrpSpPr/>
          <p:nvPr/>
        </p:nvGrpSpPr>
        <p:grpSpPr>
          <a:xfrm>
            <a:off x="874648" y="1064150"/>
            <a:ext cx="4111813" cy="1342916"/>
            <a:chOff x="607520" y="995830"/>
            <a:chExt cx="4111813" cy="1342916"/>
          </a:xfrm>
        </p:grpSpPr>
        <p:grpSp>
          <p:nvGrpSpPr>
            <p:cNvPr id="49" name="Group 48">
              <a:extLst>
                <a:ext uri="{FF2B5EF4-FFF2-40B4-BE49-F238E27FC236}">
                  <a16:creationId xmlns:a16="http://schemas.microsoft.com/office/drawing/2014/main" id="{16052DE5-36B5-454E-A48C-B4A6E8B8F774}"/>
                </a:ext>
              </a:extLst>
            </p:cNvPr>
            <p:cNvGrpSpPr/>
            <p:nvPr/>
          </p:nvGrpSpPr>
          <p:grpSpPr>
            <a:xfrm>
              <a:off x="607520" y="995830"/>
              <a:ext cx="3567783" cy="1342916"/>
              <a:chOff x="180522" y="76103"/>
              <a:chExt cx="4043487" cy="1521971"/>
            </a:xfrm>
          </p:grpSpPr>
          <p:sp>
            <p:nvSpPr>
              <p:cNvPr id="50" name="Rectangle: Rounded Corners 49">
                <a:extLst>
                  <a:ext uri="{FF2B5EF4-FFF2-40B4-BE49-F238E27FC236}">
                    <a16:creationId xmlns:a16="http://schemas.microsoft.com/office/drawing/2014/main" id="{5A7BA72D-1A45-482A-9FB5-E78E2FC575B1}"/>
                  </a:ext>
                </a:extLst>
              </p:cNvPr>
              <p:cNvSpPr/>
              <p:nvPr/>
            </p:nvSpPr>
            <p:spPr>
              <a:xfrm>
                <a:off x="180522" y="410074"/>
                <a:ext cx="4043487" cy="1188000"/>
              </a:xfrm>
              <a:prstGeom prst="roundRect">
                <a:avLst/>
              </a:prstGeom>
              <a:noFill/>
              <a:ln w="12700" cap="flat" cmpd="sng" algn="ctr">
                <a:solidFill>
                  <a:srgbClr val="4472C4">
                    <a:shade val="50000"/>
                  </a:srgbClr>
                </a:solidFill>
                <a:prstDash val="solid"/>
                <a:miter lim="800000"/>
              </a:ln>
              <a:effectLst/>
            </p:spPr>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1" name="Picture 50">
                <a:extLst>
                  <a:ext uri="{FF2B5EF4-FFF2-40B4-BE49-F238E27FC236}">
                    <a16:creationId xmlns:a16="http://schemas.microsoft.com/office/drawing/2014/main" id="{024A1D8F-6DFE-41ED-8C9A-0F6A83444E22}"/>
                  </a:ext>
                </a:extLst>
              </p:cNvPr>
              <p:cNvPicPr>
                <a:picLocks noChangeAspect="1"/>
              </p:cNvPicPr>
              <p:nvPr/>
            </p:nvPicPr>
            <p:blipFill>
              <a:blip r:embed="rId9"/>
              <a:stretch>
                <a:fillRect/>
              </a:stretch>
            </p:blipFill>
            <p:spPr>
              <a:xfrm>
                <a:off x="1676400" y="524814"/>
                <a:ext cx="828000" cy="1036629"/>
              </a:xfrm>
              <a:prstGeom prst="rect">
                <a:avLst/>
              </a:prstGeom>
            </p:spPr>
          </p:pic>
          <p:pic>
            <p:nvPicPr>
              <p:cNvPr id="52" name="Picture 51">
                <a:extLst>
                  <a:ext uri="{FF2B5EF4-FFF2-40B4-BE49-F238E27FC236}">
                    <a16:creationId xmlns:a16="http://schemas.microsoft.com/office/drawing/2014/main" id="{31FFAE54-8B33-41F4-A49C-1E6BAE6302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7042" y="471091"/>
                <a:ext cx="579365" cy="756000"/>
              </a:xfrm>
              <a:prstGeom prst="rect">
                <a:avLst/>
              </a:prstGeom>
            </p:spPr>
          </p:pic>
          <p:pic>
            <p:nvPicPr>
              <p:cNvPr id="53" name="Picture 52">
                <a:extLst>
                  <a:ext uri="{FF2B5EF4-FFF2-40B4-BE49-F238E27FC236}">
                    <a16:creationId xmlns:a16="http://schemas.microsoft.com/office/drawing/2014/main" id="{605181AF-41C7-48B4-9F8C-6D82F2F78955}"/>
                  </a:ext>
                </a:extLst>
              </p:cNvPr>
              <p:cNvPicPr>
                <a:picLocks noChangeAspect="1"/>
              </p:cNvPicPr>
              <p:nvPr/>
            </p:nvPicPr>
            <p:blipFill>
              <a:blip r:embed="rId5"/>
              <a:stretch>
                <a:fillRect/>
              </a:stretch>
            </p:blipFill>
            <p:spPr>
              <a:xfrm>
                <a:off x="304714" y="507091"/>
                <a:ext cx="848571" cy="720000"/>
              </a:xfrm>
              <a:prstGeom prst="rect">
                <a:avLst/>
              </a:prstGeom>
            </p:spPr>
          </p:pic>
          <p:sp>
            <p:nvSpPr>
              <p:cNvPr id="55" name="TextBox 54">
                <a:extLst>
                  <a:ext uri="{FF2B5EF4-FFF2-40B4-BE49-F238E27FC236}">
                    <a16:creationId xmlns:a16="http://schemas.microsoft.com/office/drawing/2014/main" id="{A09F99C6-5B7A-4B29-BC13-F4AAF67B7F70}"/>
                  </a:ext>
                </a:extLst>
              </p:cNvPr>
              <p:cNvSpPr txBox="1"/>
              <p:nvPr/>
            </p:nvSpPr>
            <p:spPr>
              <a:xfrm>
                <a:off x="230721" y="1288605"/>
                <a:ext cx="1182146" cy="279050"/>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HotDocs Author</a:t>
                </a:r>
              </a:p>
            </p:txBody>
          </p:sp>
          <p:sp>
            <p:nvSpPr>
              <p:cNvPr id="56" name="TextBox 55">
                <a:extLst>
                  <a:ext uri="{FF2B5EF4-FFF2-40B4-BE49-F238E27FC236}">
                    <a16:creationId xmlns:a16="http://schemas.microsoft.com/office/drawing/2014/main" id="{A371D5AD-1018-4FCD-81A9-B92C990BF89D}"/>
                  </a:ext>
                </a:extLst>
              </p:cNvPr>
              <p:cNvSpPr txBox="1"/>
              <p:nvPr/>
            </p:nvSpPr>
            <p:spPr>
              <a:xfrm>
                <a:off x="255583" y="76103"/>
                <a:ext cx="2080249" cy="320036"/>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235" b="0" i="0" u="none" strike="noStrike" kern="0" cap="none" spc="0" normalizeH="0" baseline="0" noProof="0" dirty="0">
                    <a:ln>
                      <a:noFill/>
                    </a:ln>
                    <a:solidFill>
                      <a:prstClr val="black"/>
                    </a:solidFill>
                    <a:effectLst/>
                    <a:uLnTx/>
                    <a:uFillTx/>
                  </a:rPr>
                  <a:t>Template </a:t>
                </a:r>
                <a:r>
                  <a:rPr kumimoji="0" lang="en-GB" sz="1200" b="0" i="0" u="none" strike="noStrike" kern="0" cap="none" spc="0" normalizeH="0" baseline="0" noProof="0" dirty="0">
                    <a:ln>
                      <a:noFill/>
                    </a:ln>
                    <a:solidFill>
                      <a:prstClr val="black"/>
                    </a:solidFill>
                    <a:effectLst/>
                    <a:uLnTx/>
                    <a:uFillTx/>
                  </a:rPr>
                  <a:t>Authoring</a:t>
                </a:r>
                <a:endParaRPr kumimoji="0" lang="en-GB" sz="1235" b="0" i="0" u="none" strike="noStrike" kern="0" cap="none" spc="0" normalizeH="0" baseline="0" noProof="0" dirty="0">
                  <a:ln>
                    <a:noFill/>
                  </a:ln>
                  <a:solidFill>
                    <a:prstClr val="black"/>
                  </a:solidFill>
                  <a:effectLst/>
                  <a:uLnTx/>
                  <a:uFillTx/>
                </a:endParaRPr>
              </a:p>
            </p:txBody>
          </p:sp>
          <p:cxnSp>
            <p:nvCxnSpPr>
              <p:cNvPr id="57" name="Straight Connector 56">
                <a:extLst>
                  <a:ext uri="{FF2B5EF4-FFF2-40B4-BE49-F238E27FC236}">
                    <a16:creationId xmlns:a16="http://schemas.microsoft.com/office/drawing/2014/main" id="{74DE3402-AC4D-41B4-AFC9-546A0604DF5E}"/>
                  </a:ext>
                </a:extLst>
              </p:cNvPr>
              <p:cNvCxnSpPr/>
              <p:nvPr/>
            </p:nvCxnSpPr>
            <p:spPr>
              <a:xfrm>
                <a:off x="1435084" y="410074"/>
                <a:ext cx="0" cy="1188000"/>
              </a:xfrm>
              <a:prstGeom prst="line">
                <a:avLst/>
              </a:prstGeom>
              <a:noFill/>
              <a:ln w="12700" cap="flat" cmpd="sng" algn="ctr">
                <a:solidFill>
                  <a:srgbClr val="2F528F"/>
                </a:solidFill>
                <a:prstDash val="solid"/>
                <a:miter lim="800000"/>
              </a:ln>
              <a:effectLst/>
            </p:spPr>
          </p:cxnSp>
          <p:pic>
            <p:nvPicPr>
              <p:cNvPr id="58" name="Picture 57">
                <a:extLst>
                  <a:ext uri="{FF2B5EF4-FFF2-40B4-BE49-F238E27FC236}">
                    <a16:creationId xmlns:a16="http://schemas.microsoft.com/office/drawing/2014/main" id="{518EEC8D-8F37-4F73-B243-0A670206FA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858" y="639322"/>
                <a:ext cx="254273" cy="294159"/>
              </a:xfrm>
              <a:prstGeom prst="rect">
                <a:avLst/>
              </a:prstGeom>
            </p:spPr>
          </p:pic>
        </p:grpSp>
        <p:cxnSp>
          <p:nvCxnSpPr>
            <p:cNvPr id="94" name="Straight Arrow Connector 93">
              <a:extLst>
                <a:ext uri="{FF2B5EF4-FFF2-40B4-BE49-F238E27FC236}">
                  <a16:creationId xmlns:a16="http://schemas.microsoft.com/office/drawing/2014/main" id="{05B9BC07-6C8B-497E-B15B-42E4C846ED84}"/>
                </a:ext>
              </a:extLst>
            </p:cNvPr>
            <p:cNvCxnSpPr>
              <a:cxnSpLocks/>
            </p:cNvCxnSpPr>
            <p:nvPr/>
          </p:nvCxnSpPr>
          <p:spPr>
            <a:xfrm>
              <a:off x="2658000" y="1685685"/>
              <a:ext cx="4752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2AF3CA2E-9804-4D3B-97FC-42B9C002A3BB}"/>
                </a:ext>
              </a:extLst>
            </p:cNvPr>
            <p:cNvCxnSpPr>
              <a:cxnSpLocks/>
            </p:cNvCxnSpPr>
            <p:nvPr/>
          </p:nvCxnSpPr>
          <p:spPr>
            <a:xfrm>
              <a:off x="3928579" y="1676160"/>
              <a:ext cx="7907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77A2972D-648D-40AF-A48B-B22FD25B51BA}"/>
              </a:ext>
            </a:extLst>
          </p:cNvPr>
          <p:cNvGrpSpPr/>
          <p:nvPr/>
        </p:nvGrpSpPr>
        <p:grpSpPr>
          <a:xfrm>
            <a:off x="756590" y="3568052"/>
            <a:ext cx="10488636" cy="2828256"/>
            <a:chOff x="489462" y="3499732"/>
            <a:chExt cx="10488636" cy="2828256"/>
          </a:xfrm>
        </p:grpSpPr>
        <p:cxnSp>
          <p:nvCxnSpPr>
            <p:cNvPr id="118" name="Straight Arrow Connector 117">
              <a:extLst>
                <a:ext uri="{FF2B5EF4-FFF2-40B4-BE49-F238E27FC236}">
                  <a16:creationId xmlns:a16="http://schemas.microsoft.com/office/drawing/2014/main" id="{151818AB-B954-4084-973B-B557A33491D4}"/>
                </a:ext>
              </a:extLst>
            </p:cNvPr>
            <p:cNvCxnSpPr>
              <a:cxnSpLocks/>
            </p:cNvCxnSpPr>
            <p:nvPr/>
          </p:nvCxnSpPr>
          <p:spPr>
            <a:xfrm>
              <a:off x="5201988" y="3499732"/>
              <a:ext cx="0" cy="720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24C8D4A4-D5E7-475F-A8A6-646440236C36}"/>
                </a:ext>
              </a:extLst>
            </p:cNvPr>
            <p:cNvGrpSpPr/>
            <p:nvPr/>
          </p:nvGrpSpPr>
          <p:grpSpPr>
            <a:xfrm>
              <a:off x="489462" y="4219732"/>
              <a:ext cx="10488636" cy="2108256"/>
              <a:chOff x="489462" y="4219732"/>
              <a:chExt cx="10488636" cy="2108256"/>
            </a:xfrm>
          </p:grpSpPr>
          <p:sp>
            <p:nvSpPr>
              <p:cNvPr id="26" name="Rectangle: Rounded Corners 25">
                <a:extLst>
                  <a:ext uri="{FF2B5EF4-FFF2-40B4-BE49-F238E27FC236}">
                    <a16:creationId xmlns:a16="http://schemas.microsoft.com/office/drawing/2014/main" id="{E6634A64-FE67-4B22-9DCD-1DBC5836256A}"/>
                  </a:ext>
                </a:extLst>
              </p:cNvPr>
              <p:cNvSpPr/>
              <p:nvPr/>
            </p:nvSpPr>
            <p:spPr>
              <a:xfrm>
                <a:off x="3651428" y="4230939"/>
                <a:ext cx="3087042" cy="1820052"/>
              </a:xfrm>
              <a:prstGeom prst="roundRect">
                <a:avLst/>
              </a:prstGeom>
              <a:noFill/>
              <a:ln w="12700" cap="flat" cmpd="sng" algn="ctr">
                <a:solidFill>
                  <a:srgbClr val="4472C4">
                    <a:shade val="50000"/>
                  </a:srgbClr>
                </a:solidFill>
                <a:prstDash val="solid"/>
                <a:miter lim="800000"/>
              </a:ln>
              <a:effectLst/>
            </p:spPr>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46AAE206-0858-4EC1-9B50-C789AF310C60}"/>
                  </a:ext>
                </a:extLst>
              </p:cNvPr>
              <p:cNvPicPr>
                <a:picLocks noChangeAspect="1"/>
              </p:cNvPicPr>
              <p:nvPr/>
            </p:nvPicPr>
            <p:blipFill>
              <a:blip r:embed="rId5"/>
              <a:stretch>
                <a:fillRect/>
              </a:stretch>
            </p:blipFill>
            <p:spPr>
              <a:xfrm>
                <a:off x="5292363" y="5340102"/>
                <a:ext cx="748739" cy="635294"/>
              </a:xfrm>
              <a:prstGeom prst="rect">
                <a:avLst/>
              </a:prstGeom>
            </p:spPr>
          </p:pic>
          <p:cxnSp>
            <p:nvCxnSpPr>
              <p:cNvPr id="29" name="Straight Connector 28">
                <a:extLst>
                  <a:ext uri="{FF2B5EF4-FFF2-40B4-BE49-F238E27FC236}">
                    <a16:creationId xmlns:a16="http://schemas.microsoft.com/office/drawing/2014/main" id="{D3AF77DC-D341-4228-9826-D99B96BB0FA6}"/>
                  </a:ext>
                </a:extLst>
              </p:cNvPr>
              <p:cNvCxnSpPr>
                <a:cxnSpLocks/>
              </p:cNvCxnSpPr>
              <p:nvPr/>
            </p:nvCxnSpPr>
            <p:spPr>
              <a:xfrm>
                <a:off x="3651428" y="5303461"/>
                <a:ext cx="3087042" cy="0"/>
              </a:xfrm>
              <a:prstGeom prst="line">
                <a:avLst/>
              </a:prstGeom>
              <a:noFill/>
              <a:ln w="12700" cap="flat" cmpd="sng" algn="ctr">
                <a:solidFill>
                  <a:srgbClr val="2F528F"/>
                </a:solidFill>
                <a:prstDash val="solid"/>
                <a:miter lim="800000"/>
              </a:ln>
              <a:effectLst/>
            </p:spPr>
          </p:cxnSp>
          <p:pic>
            <p:nvPicPr>
              <p:cNvPr id="30" name="Picture 29">
                <a:extLst>
                  <a:ext uri="{FF2B5EF4-FFF2-40B4-BE49-F238E27FC236}">
                    <a16:creationId xmlns:a16="http://schemas.microsoft.com/office/drawing/2014/main" id="{DA479170-8D6B-475F-869F-149F6B6A9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28583" y="4407332"/>
                <a:ext cx="1356056" cy="635294"/>
              </a:xfrm>
              <a:prstGeom prst="rect">
                <a:avLst/>
              </a:prstGeom>
            </p:spPr>
          </p:pic>
          <p:pic>
            <p:nvPicPr>
              <p:cNvPr id="34" name="Picture 33">
                <a:extLst>
                  <a:ext uri="{FF2B5EF4-FFF2-40B4-BE49-F238E27FC236}">
                    <a16:creationId xmlns:a16="http://schemas.microsoft.com/office/drawing/2014/main" id="{C6BFEFA7-31E9-4D5A-A203-2030F9269B1E}"/>
                  </a:ext>
                </a:extLst>
              </p:cNvPr>
              <p:cNvPicPr>
                <a:picLocks noChangeAspect="1"/>
              </p:cNvPicPr>
              <p:nvPr/>
            </p:nvPicPr>
            <p:blipFill>
              <a:blip r:embed="rId13"/>
              <a:stretch>
                <a:fillRect/>
              </a:stretch>
            </p:blipFill>
            <p:spPr>
              <a:xfrm>
                <a:off x="1691120" y="4365966"/>
                <a:ext cx="565136" cy="576000"/>
              </a:xfrm>
              <a:prstGeom prst="rect">
                <a:avLst/>
              </a:prstGeom>
            </p:spPr>
          </p:pic>
          <p:sp>
            <p:nvSpPr>
              <p:cNvPr id="36" name="Rectangle: Rounded Corners 35">
                <a:extLst>
                  <a:ext uri="{FF2B5EF4-FFF2-40B4-BE49-F238E27FC236}">
                    <a16:creationId xmlns:a16="http://schemas.microsoft.com/office/drawing/2014/main" id="{9EE09BBE-711E-403A-8424-C74A97E88A47}"/>
                  </a:ext>
                </a:extLst>
              </p:cNvPr>
              <p:cNvSpPr/>
              <p:nvPr/>
            </p:nvSpPr>
            <p:spPr>
              <a:xfrm>
                <a:off x="489462" y="4219732"/>
                <a:ext cx="2160000" cy="1272756"/>
              </a:xfrm>
              <a:prstGeom prst="roundRect">
                <a:avLst/>
              </a:prstGeom>
              <a:noFill/>
              <a:ln w="12700" cap="flat" cmpd="sng" algn="ctr">
                <a:solidFill>
                  <a:srgbClr val="4472C4">
                    <a:shade val="50000"/>
                  </a:srgbClr>
                </a:solidFill>
                <a:prstDash val="solid"/>
                <a:miter lim="800000"/>
              </a:ln>
              <a:effectLst/>
            </p:spPr>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BE13486-5984-4DED-9674-7B005650208B}"/>
                  </a:ext>
                </a:extLst>
              </p:cNvPr>
              <p:cNvSpPr txBox="1"/>
              <p:nvPr/>
            </p:nvSpPr>
            <p:spPr>
              <a:xfrm>
                <a:off x="772553" y="5011805"/>
                <a:ext cx="1690291" cy="400110"/>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accent1"/>
                    </a:solidFill>
                    <a:effectLst/>
                    <a:uLnTx/>
                    <a:uFillTx/>
                  </a:rPr>
                  <a:t>Pre-Interview Event/Process Data Input</a:t>
                </a:r>
              </a:p>
            </p:txBody>
          </p:sp>
          <p:sp>
            <p:nvSpPr>
              <p:cNvPr id="40" name="Rectangle: Rounded Corners 39">
                <a:extLst>
                  <a:ext uri="{FF2B5EF4-FFF2-40B4-BE49-F238E27FC236}">
                    <a16:creationId xmlns:a16="http://schemas.microsoft.com/office/drawing/2014/main" id="{940EB3A6-01A0-473C-AD2C-F24E8DAE1DB3}"/>
                  </a:ext>
                </a:extLst>
              </p:cNvPr>
              <p:cNvSpPr/>
              <p:nvPr/>
            </p:nvSpPr>
            <p:spPr>
              <a:xfrm>
                <a:off x="7711180" y="4219733"/>
                <a:ext cx="3266918" cy="1272756"/>
              </a:xfrm>
              <a:prstGeom prst="roundRect">
                <a:avLst/>
              </a:prstGeom>
              <a:noFill/>
              <a:ln w="12700" cap="flat" cmpd="sng" algn="ctr">
                <a:solidFill>
                  <a:srgbClr val="4472C4">
                    <a:shade val="50000"/>
                  </a:srgbClr>
                </a:solidFill>
                <a:prstDash val="solid"/>
                <a:miter lim="800000"/>
              </a:ln>
              <a:effectLst/>
            </p:spPr>
            <p:txBody>
              <a:bodyPr rtlCol="0" anchor="ct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0686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F266A5B2-F371-4815-8838-190EF4436B3A}"/>
                  </a:ext>
                </a:extLst>
              </p:cNvPr>
              <p:cNvSpPr txBox="1"/>
              <p:nvPr/>
            </p:nvSpPr>
            <p:spPr>
              <a:xfrm>
                <a:off x="8663894" y="5068460"/>
                <a:ext cx="1722166" cy="246221"/>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accent1"/>
                    </a:solidFill>
                    <a:effectLst/>
                    <a:uLnTx/>
                    <a:uFillTx/>
                  </a:rPr>
                  <a:t>Post Assembly Event/Process</a:t>
                </a:r>
              </a:p>
            </p:txBody>
          </p:sp>
          <p:pic>
            <p:nvPicPr>
              <p:cNvPr id="45" name="Picture 44">
                <a:extLst>
                  <a:ext uri="{FF2B5EF4-FFF2-40B4-BE49-F238E27FC236}">
                    <a16:creationId xmlns:a16="http://schemas.microsoft.com/office/drawing/2014/main" id="{B0A8455D-D005-411B-9D73-FDD054555B95}"/>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367122" y="4424773"/>
                <a:ext cx="587868" cy="587868"/>
              </a:xfrm>
              <a:prstGeom prst="rect">
                <a:avLst/>
              </a:prstGeom>
            </p:spPr>
          </p:pic>
          <p:pic>
            <p:nvPicPr>
              <p:cNvPr id="46" name="Picture 45" descr="A close up of a logo&#10;&#10;Description automatically generated">
                <a:extLst>
                  <a:ext uri="{FF2B5EF4-FFF2-40B4-BE49-F238E27FC236}">
                    <a16:creationId xmlns:a16="http://schemas.microsoft.com/office/drawing/2014/main" id="{D4BC8F21-8380-4FD3-9D14-03233105307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13740" y="4496354"/>
                <a:ext cx="841646" cy="444706"/>
              </a:xfrm>
              <a:prstGeom prst="rect">
                <a:avLst/>
              </a:prstGeom>
            </p:spPr>
          </p:pic>
          <p:sp>
            <p:nvSpPr>
              <p:cNvPr id="47" name="TextBox 46">
                <a:extLst>
                  <a:ext uri="{FF2B5EF4-FFF2-40B4-BE49-F238E27FC236}">
                    <a16:creationId xmlns:a16="http://schemas.microsoft.com/office/drawing/2014/main" id="{4CCE6CBB-AE7A-470C-9306-64106640791C}"/>
                  </a:ext>
                </a:extLst>
              </p:cNvPr>
              <p:cNvSpPr txBox="1"/>
              <p:nvPr/>
            </p:nvSpPr>
            <p:spPr>
              <a:xfrm>
                <a:off x="4459422" y="6050989"/>
                <a:ext cx="1531280" cy="276999"/>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Custom Application</a:t>
                </a:r>
              </a:p>
            </p:txBody>
          </p:sp>
          <p:pic>
            <p:nvPicPr>
              <p:cNvPr id="28" name="Picture 27" descr="A close up of a sign&#10;&#10;Description automatically generated">
                <a:extLst>
                  <a:ext uri="{FF2B5EF4-FFF2-40B4-BE49-F238E27FC236}">
                    <a16:creationId xmlns:a16="http://schemas.microsoft.com/office/drawing/2014/main" id="{2826DF6A-7DA7-47B7-B1C7-1F45DA35475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35489" y="4409006"/>
                <a:ext cx="619402" cy="619402"/>
              </a:xfrm>
              <a:prstGeom prst="rect">
                <a:avLst/>
              </a:prstGeom>
            </p:spPr>
          </p:pic>
          <p:pic>
            <p:nvPicPr>
              <p:cNvPr id="62" name="Picture 61">
                <a:extLst>
                  <a:ext uri="{FF2B5EF4-FFF2-40B4-BE49-F238E27FC236}">
                    <a16:creationId xmlns:a16="http://schemas.microsoft.com/office/drawing/2014/main" id="{458328C7-A87A-436F-AD54-AB9FAC09231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34994" y="4598768"/>
                <a:ext cx="852026" cy="239879"/>
              </a:xfrm>
              <a:prstGeom prst="rect">
                <a:avLst/>
              </a:prstGeom>
            </p:spPr>
          </p:pic>
          <p:sp>
            <p:nvSpPr>
              <p:cNvPr id="64" name="TextBox 63">
                <a:extLst>
                  <a:ext uri="{FF2B5EF4-FFF2-40B4-BE49-F238E27FC236}">
                    <a16:creationId xmlns:a16="http://schemas.microsoft.com/office/drawing/2014/main" id="{9E08771B-25B8-46E9-8BB1-65C4EC01660F}"/>
                  </a:ext>
                </a:extLst>
              </p:cNvPr>
              <p:cNvSpPr txBox="1"/>
              <p:nvPr/>
            </p:nvSpPr>
            <p:spPr>
              <a:xfrm>
                <a:off x="3843888" y="5465768"/>
                <a:ext cx="1346194" cy="400110"/>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End User (utilizing UI of custom application)</a:t>
                </a:r>
              </a:p>
            </p:txBody>
          </p:sp>
          <p:sp>
            <p:nvSpPr>
              <p:cNvPr id="86" name="TextBox 85">
                <a:extLst>
                  <a:ext uri="{FF2B5EF4-FFF2-40B4-BE49-F238E27FC236}">
                    <a16:creationId xmlns:a16="http://schemas.microsoft.com/office/drawing/2014/main" id="{34847708-65E9-4E9F-A151-8614A2481A5E}"/>
                  </a:ext>
                </a:extLst>
              </p:cNvPr>
              <p:cNvSpPr txBox="1"/>
              <p:nvPr/>
            </p:nvSpPr>
            <p:spPr>
              <a:xfrm>
                <a:off x="909002" y="5512788"/>
                <a:ext cx="1548000" cy="276999"/>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Third Party Systems</a:t>
                </a:r>
              </a:p>
            </p:txBody>
          </p:sp>
          <p:pic>
            <p:nvPicPr>
              <p:cNvPr id="98" name="Picture 97" descr="A picture containing clipart&#10;&#10;Description automatically generated">
                <a:extLst>
                  <a:ext uri="{FF2B5EF4-FFF2-40B4-BE49-F238E27FC236}">
                    <a16:creationId xmlns:a16="http://schemas.microsoft.com/office/drawing/2014/main" id="{688DBA53-47B9-4FF1-919E-000C7F12F5E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0787" y="4365966"/>
                <a:ext cx="521520" cy="5760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024255E4-5C0D-4140-AA69-ACA9820318E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09618" y="4407332"/>
                <a:ext cx="380963" cy="491241"/>
              </a:xfrm>
              <a:prstGeom prst="rect">
                <a:avLst/>
              </a:prstGeom>
            </p:spPr>
          </p:pic>
          <p:cxnSp>
            <p:nvCxnSpPr>
              <p:cNvPr id="76" name="Straight Arrow Connector 75">
                <a:extLst>
                  <a:ext uri="{FF2B5EF4-FFF2-40B4-BE49-F238E27FC236}">
                    <a16:creationId xmlns:a16="http://schemas.microsoft.com/office/drawing/2014/main" id="{11CD6BDA-F6D4-4705-A11A-981AB49A7F14}"/>
                  </a:ext>
                </a:extLst>
              </p:cNvPr>
              <p:cNvCxnSpPr>
                <a:cxnSpLocks/>
                <a:stCxn id="36" idx="3"/>
              </p:cNvCxnSpPr>
              <p:nvPr/>
            </p:nvCxnSpPr>
            <p:spPr>
              <a:xfrm>
                <a:off x="2649462" y="4856110"/>
                <a:ext cx="1001966" cy="5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35C90686-9746-496A-B01E-1EFE8F8BF514}"/>
                  </a:ext>
                </a:extLst>
              </p:cNvPr>
              <p:cNvSpPr txBox="1"/>
              <p:nvPr/>
            </p:nvSpPr>
            <p:spPr>
              <a:xfrm>
                <a:off x="8597943" y="5512788"/>
                <a:ext cx="1548000" cy="276999"/>
              </a:xfrm>
              <a:prstGeom prst="rect">
                <a:avLst/>
              </a:prstGeom>
              <a:noFill/>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defTabSz="80686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Third Party Systems</a:t>
                </a:r>
              </a:p>
            </p:txBody>
          </p:sp>
          <p:cxnSp>
            <p:nvCxnSpPr>
              <p:cNvPr id="70" name="Straight Arrow Connector 69">
                <a:extLst>
                  <a:ext uri="{FF2B5EF4-FFF2-40B4-BE49-F238E27FC236}">
                    <a16:creationId xmlns:a16="http://schemas.microsoft.com/office/drawing/2014/main" id="{9F808D4B-F407-4D1A-A7C8-079833C368C6}"/>
                  </a:ext>
                </a:extLst>
              </p:cNvPr>
              <p:cNvCxnSpPr>
                <a:cxnSpLocks/>
                <a:endCxn id="40" idx="1"/>
              </p:cNvCxnSpPr>
              <p:nvPr/>
            </p:nvCxnSpPr>
            <p:spPr>
              <a:xfrm>
                <a:off x="6738470" y="4856111"/>
                <a:ext cx="9727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977491F-0079-405A-93BB-4B77B93D487C}"/>
                  </a:ext>
                </a:extLst>
              </p:cNvPr>
              <p:cNvSpPr txBox="1"/>
              <p:nvPr/>
            </p:nvSpPr>
            <p:spPr>
              <a:xfrm>
                <a:off x="2810576" y="4644726"/>
                <a:ext cx="860183" cy="415498"/>
              </a:xfrm>
              <a:prstGeom prst="rect">
                <a:avLst/>
              </a:prstGeom>
              <a:noFill/>
            </p:spPr>
            <p:txBody>
              <a:bodyPr wrap="square" rtlCol="0">
                <a:spAutoFit/>
              </a:bodyPr>
              <a:lstStyle/>
              <a:p>
                <a:r>
                  <a:rPr lang="en-GB" sz="1050" dirty="0"/>
                  <a:t>Data </a:t>
                </a:r>
              </a:p>
              <a:p>
                <a:r>
                  <a:rPr lang="en-GB" sz="1050" dirty="0"/>
                  <a:t>Input</a:t>
                </a:r>
              </a:p>
            </p:txBody>
          </p:sp>
          <p:sp>
            <p:nvSpPr>
              <p:cNvPr id="61" name="TextBox 60">
                <a:extLst>
                  <a:ext uri="{FF2B5EF4-FFF2-40B4-BE49-F238E27FC236}">
                    <a16:creationId xmlns:a16="http://schemas.microsoft.com/office/drawing/2014/main" id="{5EC4DA70-7E66-413F-82F6-2882FD47F701}"/>
                  </a:ext>
                </a:extLst>
              </p:cNvPr>
              <p:cNvSpPr txBox="1"/>
              <p:nvPr/>
            </p:nvSpPr>
            <p:spPr>
              <a:xfrm>
                <a:off x="6813064" y="4652962"/>
                <a:ext cx="860183" cy="415498"/>
              </a:xfrm>
              <a:prstGeom prst="rect">
                <a:avLst/>
              </a:prstGeom>
              <a:noFill/>
            </p:spPr>
            <p:txBody>
              <a:bodyPr wrap="square" rtlCol="0">
                <a:spAutoFit/>
              </a:bodyPr>
              <a:lstStyle/>
              <a:p>
                <a:r>
                  <a:rPr lang="en-GB" sz="1050" dirty="0"/>
                  <a:t>Document Output</a:t>
                </a:r>
              </a:p>
            </p:txBody>
          </p:sp>
        </p:grpSp>
      </p:grpSp>
    </p:spTree>
    <p:extLst>
      <p:ext uri="{BB962C8B-B14F-4D97-AF65-F5344CB8AC3E}">
        <p14:creationId xmlns:p14="http://schemas.microsoft.com/office/powerpoint/2010/main" val="178676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626262"/>
      </a:dk1>
      <a:lt1>
        <a:sysClr val="window" lastClr="FFFFFF"/>
      </a:lt1>
      <a:dk2>
        <a:srgbClr val="626262"/>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49451E-CDA5-4071-9727-7717B448E029}" vid="{512AA846-2E15-43D4-84C4-7E622C3E0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AbacusNext HotDocs Template</Template>
  <TotalTime>2327</TotalTime>
  <Words>2102</Words>
  <Application>Microsoft Office PowerPoint</Application>
  <PresentationFormat>Widescreen</PresentationFormat>
  <Paragraphs>162</Paragraphs>
  <Slides>8</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Arial</vt:lpstr>
      <vt:lpstr>Calibri</vt:lpstr>
      <vt:lpstr>Calibri Light</vt:lpstr>
      <vt:lpstr>Karla</vt:lpstr>
      <vt:lpstr>Lato</vt:lpstr>
      <vt:lpstr>Lato Heavy</vt:lpstr>
      <vt:lpstr>Lato Light</vt:lpstr>
      <vt:lpstr>Lato Medium</vt:lpstr>
      <vt:lpstr>Montserrat Medium</vt:lpstr>
      <vt:lpstr>Office Theme</vt:lpstr>
      <vt:lpstr>Office Theme</vt:lpstr>
      <vt:lpstr>PowerPoint Presentation</vt:lpstr>
      <vt:lpstr>Introductions</vt:lpstr>
      <vt:lpstr>AbacusNext – About Us</vt:lpstr>
      <vt:lpstr>Customer Base</vt:lpstr>
      <vt:lpstr>Why HotDocs</vt:lpstr>
      <vt:lpstr>Usage Scenario</vt:lpstr>
      <vt:lpstr>PowerPoint Presentation</vt:lpstr>
      <vt:lpstr>Alternative Usage Scenarios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Steven</dc:creator>
  <cp:lastModifiedBy>David Nicoll</cp:lastModifiedBy>
  <cp:revision>65</cp:revision>
  <dcterms:created xsi:type="dcterms:W3CDTF">2019-07-29T09:29:22Z</dcterms:created>
  <dcterms:modified xsi:type="dcterms:W3CDTF">2019-08-19T09:22:17Z</dcterms:modified>
</cp:coreProperties>
</file>