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306" r:id="rId6"/>
    <p:sldId id="307" r:id="rId7"/>
    <p:sldId id="312" r:id="rId8"/>
    <p:sldId id="309" r:id="rId9"/>
    <p:sldId id="319" r:id="rId10"/>
    <p:sldId id="310" r:id="rId11"/>
    <p:sldId id="313" r:id="rId12"/>
    <p:sldId id="314" r:id="rId13"/>
    <p:sldId id="315" r:id="rId14"/>
    <p:sldId id="323" r:id="rId15"/>
    <p:sldId id="316" r:id="rId16"/>
    <p:sldId id="317" r:id="rId17"/>
    <p:sldId id="320" r:id="rId18"/>
    <p:sldId id="321" r:id="rId19"/>
    <p:sldId id="318" r:id="rId20"/>
    <p:sldId id="322" r:id="rId21"/>
    <p:sldId id="292" r:id="rId22"/>
  </p:sldIdLst>
  <p:sldSz cx="12801600" cy="7772400"/>
  <p:notesSz cx="128016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Nicoll" initials="DN" lastIdx="1" clrIdx="0">
    <p:extLst>
      <p:ext uri="{19B8F6BF-5375-455C-9EA6-DF929625EA0E}">
        <p15:presenceInfo xmlns:p15="http://schemas.microsoft.com/office/powerpoint/2012/main" userId="S-1-5-21-1855221389-3764114028-959179198-81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73" autoAdjust="0"/>
  </p:normalViewPr>
  <p:slideViewPr>
    <p:cSldViewPr>
      <p:cViewPr varScale="1">
        <p:scale>
          <a:sx n="75" d="100"/>
          <a:sy n="75" d="100"/>
        </p:scale>
        <p:origin x="1770" y="78"/>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546725" cy="38893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7251700" y="0"/>
            <a:ext cx="5546725" cy="388938"/>
          </a:xfrm>
          <a:prstGeom prst="rect">
            <a:avLst/>
          </a:prstGeom>
        </p:spPr>
        <p:txBody>
          <a:bodyPr vert="horz" lIns="91440" tIns="45720" rIns="91440" bIns="45720" rtlCol="0"/>
          <a:lstStyle>
            <a:lvl1pPr algn="r">
              <a:defRPr sz="1200"/>
            </a:lvl1pPr>
          </a:lstStyle>
          <a:p>
            <a:fld id="{980EB32D-4AE0-4F58-BCA8-10A7092FE9E6}" type="datetimeFigureOut">
              <a:rPr lang="en-GB" smtClean="0"/>
              <a:t>09/07/2019</a:t>
            </a:fld>
            <a:endParaRPr lang="en-GB" dirty="0"/>
          </a:p>
        </p:txBody>
      </p:sp>
      <p:sp>
        <p:nvSpPr>
          <p:cNvPr id="4" name="Slide Image Placeholder 3"/>
          <p:cNvSpPr>
            <a:spLocks noGrp="1" noRot="1" noChangeAspect="1"/>
          </p:cNvSpPr>
          <p:nvPr>
            <p:ph type="sldImg" idx="2"/>
          </p:nvPr>
        </p:nvSpPr>
        <p:spPr>
          <a:xfrm>
            <a:off x="4241800" y="971550"/>
            <a:ext cx="4318000" cy="26225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279525" y="3740150"/>
            <a:ext cx="10242550" cy="30607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383463"/>
            <a:ext cx="5546725" cy="38893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7251700" y="7383463"/>
            <a:ext cx="5546725" cy="388937"/>
          </a:xfrm>
          <a:prstGeom prst="rect">
            <a:avLst/>
          </a:prstGeom>
        </p:spPr>
        <p:txBody>
          <a:bodyPr vert="horz" lIns="91440" tIns="45720" rIns="91440" bIns="45720" rtlCol="0" anchor="b"/>
          <a:lstStyle>
            <a:lvl1pPr algn="r">
              <a:defRPr sz="1200"/>
            </a:lvl1pPr>
          </a:lstStyle>
          <a:p>
            <a:fld id="{12152862-6010-4F17-AE01-0EBA009947DD}" type="slidenum">
              <a:rPr lang="en-GB" smtClean="0"/>
              <a:t>‹#›</a:t>
            </a:fld>
            <a:endParaRPr lang="en-GB" dirty="0"/>
          </a:p>
        </p:txBody>
      </p:sp>
    </p:spTree>
    <p:extLst>
      <p:ext uri="{BB962C8B-B14F-4D97-AF65-F5344CB8AC3E}">
        <p14:creationId xmlns:p14="http://schemas.microsoft.com/office/powerpoint/2010/main" val="100093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the first session is to give you all some feedback from the pre-sales technical perspective on what works and what doesn’t in terms of selling HotDocs.  Historically we’ve seen quite a lot of opportunities being worked on that end up unsuccessful, and we just want to make sure you are aware of some of the common pitfalls and can avoid those, as well as some of the upside opportunities that will help you and your customers.</a:t>
            </a:r>
          </a:p>
          <a:p>
            <a:endParaRPr lang="en-US" dirty="0"/>
          </a:p>
          <a:p>
            <a:r>
              <a:rPr lang="en-US" dirty="0"/>
              <a:t>The second session will focus on how to deliver a HotDocs demo as well as giving you the opportunity to ask any questions you may have around HotDocs – some of which I may even be able to answer.</a:t>
            </a:r>
          </a:p>
          <a:p>
            <a:endParaRPr lang="en-US" dirty="0"/>
          </a:p>
          <a:p>
            <a:r>
              <a:rPr lang="en-US" dirty="0"/>
              <a:t>--</a:t>
            </a:r>
          </a:p>
          <a:p>
            <a:endParaRPr lang="en-US" dirty="0"/>
          </a:p>
          <a:p>
            <a:r>
              <a:rPr lang="en-US" dirty="0"/>
              <a:t>Let’s start off by talking about what HotDocs is</a:t>
            </a:r>
            <a:endParaRPr lang="en-GB" dirty="0"/>
          </a:p>
        </p:txBody>
      </p:sp>
      <p:sp>
        <p:nvSpPr>
          <p:cNvPr id="4" name="Slide Number Placeholder 3"/>
          <p:cNvSpPr>
            <a:spLocks noGrp="1"/>
          </p:cNvSpPr>
          <p:nvPr>
            <p:ph type="sldNum" sz="quarter" idx="5"/>
          </p:nvPr>
        </p:nvSpPr>
        <p:spPr/>
        <p:txBody>
          <a:bodyPr/>
          <a:lstStyle/>
          <a:p>
            <a:fld id="{12152862-6010-4F17-AE01-0EBA009947DD}" type="slidenum">
              <a:rPr lang="en-GB" smtClean="0"/>
              <a:t>2</a:t>
            </a:fld>
            <a:endParaRPr lang="en-GB" dirty="0"/>
          </a:p>
        </p:txBody>
      </p:sp>
    </p:spTree>
    <p:extLst>
      <p:ext uri="{BB962C8B-B14F-4D97-AF65-F5344CB8AC3E}">
        <p14:creationId xmlns:p14="http://schemas.microsoft.com/office/powerpoint/2010/main" val="2521701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summarize the position regarding Out of the Box HotDocs vs Integration scenarios…</a:t>
            </a:r>
          </a:p>
          <a:p>
            <a:endParaRPr lang="en-US" dirty="0"/>
          </a:p>
          <a:p>
            <a:r>
              <a:rPr lang="en-US" dirty="0"/>
              <a:t>---</a:t>
            </a:r>
          </a:p>
          <a:p>
            <a:endParaRPr lang="en-US" dirty="0"/>
          </a:p>
          <a:p>
            <a:r>
              <a:rPr lang="en-US" dirty="0"/>
              <a:t>Now I want to move on to another potential pitfall in selling HotDocs. But before I do are there any questions around out of the box vs integrations?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52862-6010-4F17-AE01-0EBA009947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06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talk about how we ensure HotDocs is the correct fit for the customers requirements.</a:t>
            </a:r>
          </a:p>
          <a:p>
            <a:endParaRPr lang="en-US" dirty="0"/>
          </a:p>
          <a:p>
            <a:r>
              <a:rPr lang="en-US" dirty="0"/>
              <a:t>When you are speaking to HotDocs prospects there are some key elements you need to gather to get a good idea of their needs and to help you be able to communicate the benefits of HotDocs, and decide whether this is a real opportunity or not.</a:t>
            </a:r>
            <a:endParaRPr lang="en-GB" dirty="0"/>
          </a:p>
        </p:txBody>
      </p:sp>
      <p:sp>
        <p:nvSpPr>
          <p:cNvPr id="4" name="Slide Number Placeholder 3"/>
          <p:cNvSpPr>
            <a:spLocks noGrp="1"/>
          </p:cNvSpPr>
          <p:nvPr>
            <p:ph type="sldNum" sz="quarter" idx="5"/>
          </p:nvPr>
        </p:nvSpPr>
        <p:spPr/>
        <p:txBody>
          <a:bodyPr/>
          <a:lstStyle/>
          <a:p>
            <a:fld id="{12152862-6010-4F17-AE01-0EBA009947DD}" type="slidenum">
              <a:rPr lang="en-GB" smtClean="0"/>
              <a:t>12</a:t>
            </a:fld>
            <a:endParaRPr lang="en-GB" dirty="0"/>
          </a:p>
        </p:txBody>
      </p:sp>
    </p:spTree>
    <p:extLst>
      <p:ext uri="{BB962C8B-B14F-4D97-AF65-F5344CB8AC3E}">
        <p14:creationId xmlns:p14="http://schemas.microsoft.com/office/powerpoint/2010/main" val="162381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027430" lvl="0" indent="-139700" algn="l" defTabSz="914400" rtl="0" eaLnBrk="1" fontAlgn="auto" latinLnBrk="0" hangingPunct="1">
              <a:lnSpc>
                <a:spcPct val="100000"/>
              </a:lnSpc>
              <a:spcBef>
                <a:spcPts val="900"/>
              </a:spcBef>
              <a:spcAft>
                <a:spcPts val="0"/>
              </a:spcAft>
              <a:buClrTx/>
              <a:buSzTx/>
              <a:buFont typeface="Wingdings" panose="05000000000000000000" pitchFamily="2" charset="2"/>
              <a:buNone/>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Quite often when talking to prospects about their requirements you are going to come across two other common areas of functionality, Document Management and Contract Lifecycle Management</a:t>
            </a:r>
          </a:p>
          <a:p>
            <a:pPr marL="0" marR="1027430" lvl="0" indent="-139700" algn="l" defTabSz="914400" rtl="0" eaLnBrk="1" fontAlgn="auto" latinLnBrk="0" hangingPunct="1">
              <a:lnSpc>
                <a:spcPct val="100000"/>
              </a:lnSpc>
              <a:spcBef>
                <a:spcPts val="900"/>
              </a:spcBef>
              <a:spcAft>
                <a:spcPts val="0"/>
              </a:spcAft>
              <a:buClrTx/>
              <a:buSzTx/>
              <a:buFont typeface="Wingdings" panose="05000000000000000000" pitchFamily="2" charset="2"/>
              <a:buNone/>
              <a:tabLst>
                <a:tab pos="304165" algn="l"/>
                <a:tab pos="304800" algn="l"/>
              </a:tabLst>
              <a:defRPr/>
            </a:pPr>
            <a:endParaRPr kumimoji="0" lang="en-US" sz="2000" b="0" i="0" u="none" strike="noStrike" kern="1200" cap="none" spc="-85" normalizeH="0" baseline="0" noProof="0" dirty="0">
              <a:ln>
                <a:noFill/>
              </a:ln>
              <a:solidFill>
                <a:srgbClr val="515151"/>
              </a:solidFill>
              <a:effectLst/>
              <a:uLnTx/>
              <a:uFillTx/>
              <a:latin typeface="Lato Medium"/>
              <a:ea typeface="+mn-ea"/>
              <a:cs typeface="+mn-cs"/>
            </a:endParaRPr>
          </a:p>
          <a:p>
            <a:pPr marL="0" marR="1027430" lvl="0" indent="-139700" algn="l" defTabSz="914400" rtl="0" eaLnBrk="1" fontAlgn="auto" latinLnBrk="0" hangingPunct="1">
              <a:lnSpc>
                <a:spcPct val="100000"/>
              </a:lnSpc>
              <a:spcBef>
                <a:spcPts val="900"/>
              </a:spcBef>
              <a:spcAft>
                <a:spcPts val="0"/>
              </a:spcAft>
              <a:buClrTx/>
              <a:buSzTx/>
              <a:buFont typeface="Wingdings" panose="05000000000000000000" pitchFamily="2" charset="2"/>
              <a:buNone/>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&lt;CLICK&gt;</a:t>
            </a:r>
          </a:p>
          <a:p>
            <a:pPr marL="317500" marR="1027430" lvl="1" indent="0" algn="l" defTabSz="914400" rtl="0" eaLnBrk="1" fontAlgn="auto" latinLnBrk="0" hangingPunct="1">
              <a:lnSpc>
                <a:spcPct val="100000"/>
              </a:lnSpc>
              <a:spcBef>
                <a:spcPts val="900"/>
              </a:spcBef>
              <a:spcAft>
                <a:spcPts val="0"/>
              </a:spcAft>
              <a:buClrTx/>
              <a:buSzTx/>
              <a:buFont typeface="Wingdings" panose="05000000000000000000" pitchFamily="2" charset="2"/>
              <a:buNone/>
              <a:tabLst>
                <a:tab pos="304165" algn="l"/>
                <a:tab pos="304800" algn="l"/>
              </a:tabLst>
              <a:defRPr/>
            </a:pPr>
            <a:endParaRPr kumimoji="0" lang="en-US" sz="2000" b="0" i="0" u="none" strike="noStrike" kern="1200" cap="none" spc="-85" normalizeH="0" baseline="0" noProof="0" dirty="0">
              <a:ln>
                <a:noFill/>
              </a:ln>
              <a:solidFill>
                <a:srgbClr val="515151"/>
              </a:solidFill>
              <a:effectLst/>
              <a:uLnTx/>
              <a:uFillTx/>
              <a:latin typeface="Lato Medium"/>
              <a:ea typeface="+mn-ea"/>
              <a:cs typeface="+mn-cs"/>
            </a:endParaRPr>
          </a:p>
          <a:p>
            <a:pPr marL="146050" marR="1027430" lvl="0"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HotDocs helps automate document generation, i.e. the initial drafting of documents</a:t>
            </a:r>
          </a:p>
          <a:p>
            <a:pPr marL="146050" marR="1027430" lvl="0"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lang="en-US" sz="1400" b="0" spc="-85" dirty="0">
                <a:solidFill>
                  <a:srgbClr val="515151"/>
                </a:solidFill>
                <a:latin typeface="Lato Medium"/>
              </a:rPr>
              <a:t>It does NOT provide </a:t>
            </a:r>
            <a:r>
              <a:rPr kumimoji="0" lang="en-US" sz="1400" b="0" i="0" u="none" strike="noStrike" kern="1200" cap="none" spc="-85" normalizeH="0" baseline="0" noProof="0" dirty="0">
                <a:ln>
                  <a:noFill/>
                </a:ln>
                <a:solidFill>
                  <a:srgbClr val="515151"/>
                </a:solidFill>
                <a:effectLst/>
                <a:uLnTx/>
                <a:uFillTx/>
                <a:latin typeface="Lato Medium"/>
                <a:ea typeface="+mn-ea"/>
                <a:cs typeface="+mn-cs"/>
              </a:rPr>
              <a:t>Document Management or Lifecycle Management</a:t>
            </a:r>
          </a:p>
          <a:p>
            <a:endParaRPr lang="en-US" b="0" dirty="0"/>
          </a:p>
          <a:p>
            <a:r>
              <a:rPr lang="en-US" b="0" dirty="0"/>
              <a:t>So</a:t>
            </a:r>
            <a:r>
              <a:rPr lang="en-GB" b="0" dirty="0"/>
              <a:t> HotDocs focuses on,</a:t>
            </a:r>
          </a:p>
          <a:p>
            <a:pPr marL="171450" indent="-171450">
              <a:buFont typeface="Arial" panose="020B0604020202020204" pitchFamily="34" charset="0"/>
              <a:buChar char="•"/>
            </a:pPr>
            <a:r>
              <a:rPr lang="en-US" b="0" dirty="0"/>
              <a:t>C</a:t>
            </a:r>
            <a:r>
              <a:rPr lang="en-GB" b="0" dirty="0"/>
              <a:t>reating templates to facilitate efficient document generation</a:t>
            </a:r>
          </a:p>
          <a:p>
            <a:pPr marL="171450" indent="-171450">
              <a:buFont typeface="Arial" panose="020B0604020202020204" pitchFamily="34" charset="0"/>
              <a:buChar char="•"/>
            </a:pPr>
            <a:r>
              <a:rPr lang="en-US" b="0" dirty="0"/>
              <a:t>U</a:t>
            </a:r>
            <a:r>
              <a:rPr lang="en-GB" b="0" dirty="0"/>
              <a:t>sing those templates to assemble new documents</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I</a:t>
            </a:r>
            <a:r>
              <a:rPr lang="en-GB" b="0" dirty="0"/>
              <a:t>t does NOT deliver the typical features of Document Management or Contract Lifecycle Management</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&lt;CLICK&gt;</a:t>
            </a:r>
          </a:p>
          <a:p>
            <a:pPr marL="0" indent="0">
              <a:buFont typeface="Arial" panose="020B0604020202020204" pitchFamily="34" charset="0"/>
              <a:buNone/>
            </a:pPr>
            <a:r>
              <a:rPr lang="en-US" b="0" dirty="0"/>
              <a:t>D</a:t>
            </a:r>
            <a:r>
              <a:rPr lang="en-GB" b="0" dirty="0"/>
              <a:t>ocument Management focuses on</a:t>
            </a:r>
          </a:p>
          <a:p>
            <a:pPr marL="171450" indent="-171450">
              <a:buFont typeface="Arial" panose="020B0604020202020204" pitchFamily="34" charset="0"/>
              <a:buChar char="•"/>
            </a:pPr>
            <a:r>
              <a:rPr lang="en-US" b="0" dirty="0"/>
              <a:t>D</a:t>
            </a:r>
            <a:r>
              <a:rPr lang="en-GB" b="0" dirty="0"/>
              <a:t>ocument storage</a:t>
            </a:r>
          </a:p>
          <a:p>
            <a:pPr marL="171450" indent="-171450">
              <a:buFont typeface="Arial" panose="020B0604020202020204" pitchFamily="34" charset="0"/>
              <a:buChar char="•"/>
            </a:pPr>
            <a:r>
              <a:rPr lang="en-US" b="0" dirty="0"/>
              <a:t>V</a:t>
            </a:r>
            <a:r>
              <a:rPr lang="en-GB" b="0" dirty="0"/>
              <a:t>ersion control</a:t>
            </a:r>
          </a:p>
          <a:p>
            <a:pPr marL="171450" indent="-171450">
              <a:buFont typeface="Arial" panose="020B0604020202020204" pitchFamily="34" charset="0"/>
              <a:buChar char="•"/>
            </a:pPr>
            <a:r>
              <a:rPr lang="en-US" b="0" dirty="0"/>
              <a:t>S</a:t>
            </a:r>
            <a:r>
              <a:rPr lang="en-GB" b="0" dirty="0"/>
              <a:t>earching</a:t>
            </a:r>
          </a:p>
          <a:p>
            <a:pPr marL="171450" indent="-171450">
              <a:buFont typeface="Arial" panose="020B0604020202020204" pitchFamily="34" charset="0"/>
              <a:buChar char="•"/>
            </a:pPr>
            <a:r>
              <a:rPr lang="en-US" b="0" dirty="0"/>
              <a:t>S</a:t>
            </a:r>
            <a:r>
              <a:rPr lang="en-GB" b="0" dirty="0"/>
              <a:t>ometimes, Workflow/Archiving etc.</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C</a:t>
            </a:r>
            <a:r>
              <a:rPr lang="en-GB" b="0" dirty="0"/>
              <a:t>ontract Lifecycle Management (CLM) is about managing the typical stages of a contract,</a:t>
            </a:r>
          </a:p>
          <a:p>
            <a:pPr marL="171450" indent="-171450">
              <a:buFont typeface="Arial" panose="020B0604020202020204" pitchFamily="34" charset="0"/>
              <a:buChar char="•"/>
            </a:pPr>
            <a:r>
              <a:rPr lang="en-US" b="0" dirty="0"/>
              <a:t>C</a:t>
            </a:r>
            <a:r>
              <a:rPr lang="en-GB" b="0" dirty="0"/>
              <a:t>ontract creation (HotDocs can do this)</a:t>
            </a:r>
          </a:p>
          <a:p>
            <a:pPr marL="171450" indent="-171450">
              <a:buFont typeface="Arial" panose="020B0604020202020204" pitchFamily="34" charset="0"/>
              <a:buChar char="•"/>
            </a:pPr>
            <a:r>
              <a:rPr lang="en-US" b="0" dirty="0"/>
              <a:t>C</a:t>
            </a:r>
            <a:r>
              <a:rPr lang="en-GB" b="0" dirty="0"/>
              <a:t>ontract Negotiation</a:t>
            </a:r>
          </a:p>
          <a:p>
            <a:pPr marL="628650" lvl="1" indent="-171450">
              <a:buFont typeface="Arial" panose="020B0604020202020204" pitchFamily="34" charset="0"/>
              <a:buChar char="•"/>
            </a:pPr>
            <a:r>
              <a:rPr lang="en-US" b="0" dirty="0"/>
              <a:t>R</a:t>
            </a:r>
            <a:r>
              <a:rPr lang="en-GB" b="0" dirty="0"/>
              <a:t>eviewing and redlining</a:t>
            </a:r>
          </a:p>
          <a:p>
            <a:pPr marL="628650" lvl="1" indent="-171450">
              <a:buFont typeface="Arial" panose="020B0604020202020204" pitchFamily="34" charset="0"/>
              <a:buChar char="•"/>
            </a:pPr>
            <a:r>
              <a:rPr lang="en-US" b="0" dirty="0"/>
              <a:t>A</a:t>
            </a:r>
            <a:r>
              <a:rPr lang="en-GB" b="0" dirty="0"/>
              <a:t>pproval</a:t>
            </a:r>
          </a:p>
          <a:p>
            <a:pPr marL="628650" lvl="1" indent="-171450">
              <a:buFont typeface="Arial" panose="020B0604020202020204" pitchFamily="34" charset="0"/>
              <a:buChar char="•"/>
            </a:pPr>
            <a:r>
              <a:rPr lang="en-US" b="0" dirty="0"/>
              <a:t>E</a:t>
            </a:r>
            <a:r>
              <a:rPr lang="en-GB" b="0" dirty="0"/>
              <a:t>xecution</a:t>
            </a:r>
          </a:p>
          <a:p>
            <a:pPr marL="171450" lvl="0" indent="-171450">
              <a:buFont typeface="Arial" panose="020B0604020202020204" pitchFamily="34" charset="0"/>
              <a:buChar char="•"/>
            </a:pPr>
            <a:r>
              <a:rPr lang="en-US" b="0" dirty="0"/>
              <a:t>C</a:t>
            </a:r>
            <a:r>
              <a:rPr lang="en-GB" b="0" dirty="0"/>
              <a:t>ontract storage, search, and retrieval</a:t>
            </a:r>
          </a:p>
          <a:p>
            <a:pPr marL="171450" lvl="0" indent="-171450">
              <a:buFont typeface="Arial" panose="020B0604020202020204" pitchFamily="34" charset="0"/>
              <a:buChar char="•"/>
            </a:pPr>
            <a:r>
              <a:rPr lang="en-US" b="0" dirty="0"/>
              <a:t>C</a:t>
            </a:r>
            <a:r>
              <a:rPr lang="en-GB" b="0" dirty="0"/>
              <a:t>ontract renewal etc.</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&lt;CLICK&gt;</a:t>
            </a:r>
          </a:p>
          <a:p>
            <a:pPr marL="0" lvl="0" indent="0">
              <a:buFont typeface="Arial" panose="020B0604020202020204" pitchFamily="34" charset="0"/>
              <a:buNone/>
            </a:pPr>
            <a:r>
              <a:rPr lang="en-US" b="0" dirty="0"/>
              <a:t>HotDocs can act as an input to both of these types of systems, either by having the user place assembled documents into the appropriate system manually, or in an integration scenario, having the custom application move the assembled documents into the other system automatically (assuming it has an API or other suitable interface).</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Be clear with the prospect though. It is the document creation phase where HotDocs works and provides benefit – we do not offer DMS or CLM capability.</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This is an important distinction and we need to make sure that we are capable of doing what the customer is after. If it turn out they really want DMS or CLM functionality, then don’t waste any more time on this.</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2152862-6010-4F17-AE01-0EBA009947DD}" type="slidenum">
              <a:rPr lang="en-GB" smtClean="0"/>
              <a:t>13</a:t>
            </a:fld>
            <a:endParaRPr lang="en-GB" dirty="0"/>
          </a:p>
        </p:txBody>
      </p:sp>
    </p:spTree>
    <p:extLst>
      <p:ext uri="{BB962C8B-B14F-4D97-AF65-F5344CB8AC3E}">
        <p14:creationId xmlns:p14="http://schemas.microsoft.com/office/powerpoint/2010/main" val="2575756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as a final topic lets take a look at another opportunity you have to upsell on your HotDocs </a:t>
            </a:r>
            <a:r>
              <a:rPr lang="en-US" dirty="0" err="1"/>
              <a:t>opps</a:t>
            </a:r>
            <a:r>
              <a:rPr lang="en-US" dirty="0"/>
              <a:t>.</a:t>
            </a:r>
          </a:p>
          <a:p>
            <a:endParaRPr lang="en-US" dirty="0"/>
          </a:p>
          <a:p>
            <a:r>
              <a:rPr lang="en-US" dirty="0"/>
              <a:t>Beyond the customer’s core requirement for HotDocs, you have more opportunity…</a:t>
            </a:r>
          </a:p>
          <a:p>
            <a:endParaRPr lang="en-US" dirty="0"/>
          </a:p>
          <a:p>
            <a:r>
              <a:rPr lang="en-US" dirty="0"/>
              <a:t>From speaking to past customers that have been through the process of a document automation project, the #1 thing they tell us about the key factors for success is that an organisation MUST invest time and resources in building their templates.</a:t>
            </a:r>
          </a:p>
          <a:p>
            <a:endParaRPr lang="en-US" dirty="0"/>
          </a:p>
          <a:p>
            <a:r>
              <a:rPr lang="en-US" dirty="0"/>
              <a:t>If they get the templates right then they gain,</a:t>
            </a:r>
          </a:p>
          <a:p>
            <a:endParaRPr lang="en-US" dirty="0"/>
          </a:p>
          <a:p>
            <a:pPr marL="171450" indent="-171450">
              <a:buFontTx/>
              <a:buChar char="-"/>
            </a:pPr>
            <a:r>
              <a:rPr lang="en-US" dirty="0"/>
              <a:t>Maximum benefit in all of the key areas (efficiency, risk and error reduction, compliance)</a:t>
            </a:r>
          </a:p>
          <a:p>
            <a:pPr marL="171450" indent="-171450">
              <a:buFontTx/>
              <a:buChar char="-"/>
            </a:pPr>
            <a:r>
              <a:rPr lang="en-US" dirty="0"/>
              <a:t>Improved buy-in from the other parts of the business (any department with end-user)</a:t>
            </a:r>
          </a:p>
          <a:p>
            <a:pPr marL="171450" indent="-171450">
              <a:buFontTx/>
              <a:buChar char="-"/>
            </a:pPr>
            <a:r>
              <a:rPr lang="en-US" dirty="0"/>
              <a:t>Approval to expand document automation to other areas (more licenses for us!)</a:t>
            </a:r>
          </a:p>
          <a:p>
            <a:pPr marL="171450" indent="-171450">
              <a:buFontTx/>
              <a:buChar char="-"/>
            </a:pPr>
            <a:endParaRPr lang="en-US" dirty="0"/>
          </a:p>
          <a:p>
            <a:pPr marL="0" indent="0">
              <a:buFontTx/>
              <a:buNone/>
            </a:pPr>
            <a:r>
              <a:rPr lang="en-US" dirty="0"/>
              <a:t>We need to educate prospects about this key part of their project, and in order to help them get this phase of their project right we can offer assistance.</a:t>
            </a:r>
            <a:endParaRPr lang="en-GB" dirty="0"/>
          </a:p>
        </p:txBody>
      </p:sp>
      <p:sp>
        <p:nvSpPr>
          <p:cNvPr id="4" name="Slide Number Placeholder 3"/>
          <p:cNvSpPr>
            <a:spLocks noGrp="1"/>
          </p:cNvSpPr>
          <p:nvPr>
            <p:ph type="sldNum" sz="quarter" idx="5"/>
          </p:nvPr>
        </p:nvSpPr>
        <p:spPr/>
        <p:txBody>
          <a:bodyPr/>
          <a:lstStyle/>
          <a:p>
            <a:fld id="{12152862-6010-4F17-AE01-0EBA009947DD}" type="slidenum">
              <a:rPr lang="en-GB" smtClean="0"/>
              <a:t>14</a:t>
            </a:fld>
            <a:endParaRPr lang="en-GB" dirty="0"/>
          </a:p>
        </p:txBody>
      </p:sp>
    </p:spTree>
    <p:extLst>
      <p:ext uri="{BB962C8B-B14F-4D97-AF65-F5344CB8AC3E}">
        <p14:creationId xmlns:p14="http://schemas.microsoft.com/office/powerpoint/2010/main" val="2922877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topic of templates though, another common pitfall that we see coming up time and time again is the idea of doing a Proof of Concept to show that HotDocs can template some specific documents.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a:t>
            </a:r>
            <a:r>
              <a:rPr lang="en-GB" sz="1200" b="1" kern="1200" dirty="0">
                <a:solidFill>
                  <a:schemeClr val="tx1"/>
                </a:solidFill>
                <a:effectLst/>
                <a:latin typeface="+mn-lt"/>
                <a:ea typeface="+mn-ea"/>
                <a:cs typeface="+mn-cs"/>
              </a:rPr>
              <a:t>proof of concept (PoC) </a:t>
            </a:r>
            <a:r>
              <a:rPr lang="en-GB" sz="1200" kern="1200" dirty="0">
                <a:solidFill>
                  <a:schemeClr val="tx1"/>
                </a:solidFill>
                <a:effectLst/>
                <a:latin typeface="+mn-lt"/>
                <a:ea typeface="+mn-ea"/>
                <a:cs typeface="+mn-cs"/>
              </a:rPr>
              <a:t>is only relevant when we are having to prove that we can do something that is </a:t>
            </a:r>
            <a:r>
              <a:rPr lang="en-GB" sz="1200" i="1"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standard functionality, e.g. “we want to prove that you can integrate with CRM system, xyz”. We do NOT do Proof of Concepts to show that we can do document templating or any other core out of the box functionality. That would be a trial or pilot. If people need further reassurance that we can “do” core functions then that is what case studies and the fact that we have sold to thousands of customers shows, it doesn’t need to be “proven” in a proof of concept. If they insist, then it’s a Pilot and will almost always involve services work and as such would almost always be a chargeable exercise.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52862-6010-4F17-AE01-0EBA009947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750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To summarize…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52862-6010-4F17-AE01-0EBA009947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81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52862-6010-4F17-AE01-0EBA009947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407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52862-6010-4F17-AE01-0EBA009947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69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Elevator Pitch for HotDocs.</a:t>
            </a:r>
          </a:p>
          <a:p>
            <a:endParaRPr lang="en-US" dirty="0"/>
          </a:p>
          <a:p>
            <a:r>
              <a:rPr lang="en-US" dirty="0"/>
              <a:t>Everyone working with HotDocs should be able to provide a short elevator pitch on it,</a:t>
            </a:r>
          </a:p>
          <a:p>
            <a:endParaRPr lang="en-US" dirty="0"/>
          </a:p>
          <a:p>
            <a:pPr marL="171450" indent="-171450">
              <a:buFontTx/>
              <a:buChar char="-"/>
            </a:pPr>
            <a:r>
              <a:rPr lang="en-US" dirty="0"/>
              <a:t>What is it for?</a:t>
            </a:r>
          </a:p>
          <a:p>
            <a:pPr marL="171450" indent="-171450">
              <a:buFontTx/>
              <a:buChar char="-"/>
            </a:pPr>
            <a:r>
              <a:rPr lang="en-US" dirty="0"/>
              <a:t>Why would I want it?</a:t>
            </a:r>
          </a:p>
          <a:p>
            <a:pPr marL="171450" indent="-171450">
              <a:buFontTx/>
              <a:buChar char="-"/>
            </a:pPr>
            <a:r>
              <a:rPr lang="en-US" dirty="0"/>
              <a:t>How does it work?</a:t>
            </a:r>
          </a:p>
          <a:p>
            <a:pPr marL="171450" indent="-171450">
              <a:buFontTx/>
              <a:buChar char="-"/>
            </a:pPr>
            <a:endParaRPr lang="en-US" dirty="0"/>
          </a:p>
          <a:p>
            <a:pPr marL="0" indent="0">
              <a:buFontTx/>
              <a:buNone/>
            </a:pPr>
            <a:r>
              <a:rPr lang="en-US" dirty="0"/>
              <a:t>So let’s read through it…</a:t>
            </a:r>
          </a:p>
          <a:p>
            <a:pPr marL="0" indent="0">
              <a:buFontTx/>
              <a:buNone/>
            </a:pPr>
            <a:endParaRPr lang="en-US" dirty="0"/>
          </a:p>
          <a:p>
            <a:pPr marL="0" indent="0">
              <a:buFontTx/>
              <a:buNone/>
            </a:pPr>
            <a:r>
              <a:rPr lang="en-US" dirty="0"/>
              <a:t>And one of the key things is that everything said here is true of HotDocs straight “out of the box”</a:t>
            </a:r>
            <a:endParaRPr lang="en-GB" dirty="0"/>
          </a:p>
        </p:txBody>
      </p:sp>
      <p:sp>
        <p:nvSpPr>
          <p:cNvPr id="4" name="Slide Number Placeholder 3"/>
          <p:cNvSpPr>
            <a:spLocks noGrp="1"/>
          </p:cNvSpPr>
          <p:nvPr>
            <p:ph type="sldNum" sz="quarter" idx="5"/>
          </p:nvPr>
        </p:nvSpPr>
        <p:spPr/>
        <p:txBody>
          <a:bodyPr/>
          <a:lstStyle/>
          <a:p>
            <a:fld id="{12152862-6010-4F17-AE01-0EBA009947DD}" type="slidenum">
              <a:rPr lang="en-GB" smtClean="0"/>
              <a:t>3</a:t>
            </a:fld>
            <a:endParaRPr lang="en-GB" dirty="0"/>
          </a:p>
        </p:txBody>
      </p:sp>
    </p:spTree>
    <p:extLst>
      <p:ext uri="{BB962C8B-B14F-4D97-AF65-F5344CB8AC3E}">
        <p14:creationId xmlns:p14="http://schemas.microsoft.com/office/powerpoint/2010/main" val="309106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It’s important that we can distinguish between the functionality and operational mode of HotDocs as it comes out of the box, versus how else it can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 let’s start of by looking at what we mean by out of the box?</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a:p>
            <a:r>
              <a:rPr lang="en-US" dirty="0"/>
              <a:t>I</a:t>
            </a:r>
            <a:r>
              <a:rPr lang="en-GB" dirty="0"/>
              <a:t>f I install HotDocs for a new customer what do they get the ability to do.</a:t>
            </a:r>
          </a:p>
        </p:txBody>
      </p:sp>
      <p:sp>
        <p:nvSpPr>
          <p:cNvPr id="4" name="Slide Number Placeholder 3"/>
          <p:cNvSpPr>
            <a:spLocks noGrp="1"/>
          </p:cNvSpPr>
          <p:nvPr>
            <p:ph type="sldNum" sz="quarter" idx="5"/>
          </p:nvPr>
        </p:nvSpPr>
        <p:spPr/>
        <p:txBody>
          <a:bodyPr/>
          <a:lstStyle/>
          <a:p>
            <a:fld id="{12152862-6010-4F17-AE01-0EBA009947DD}" type="slidenum">
              <a:rPr lang="en-GB" smtClean="0"/>
              <a:t>4</a:t>
            </a:fld>
            <a:endParaRPr lang="en-GB" dirty="0"/>
          </a:p>
        </p:txBody>
      </p:sp>
    </p:spTree>
    <p:extLst>
      <p:ext uri="{BB962C8B-B14F-4D97-AF65-F5344CB8AC3E}">
        <p14:creationId xmlns:p14="http://schemas.microsoft.com/office/powerpoint/2010/main" val="177756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benefits does an organisation get from using HotDocs in that way?</a:t>
            </a:r>
          </a:p>
          <a:p>
            <a:endParaRPr lang="en-US" dirty="0"/>
          </a:p>
          <a:p>
            <a:r>
              <a:rPr lang="en-US" dirty="0"/>
              <a:t>There are three main areas of benefit.</a:t>
            </a:r>
            <a:endParaRPr lang="en-GB" dirty="0"/>
          </a:p>
        </p:txBody>
      </p:sp>
      <p:sp>
        <p:nvSpPr>
          <p:cNvPr id="4" name="Slide Number Placeholder 3"/>
          <p:cNvSpPr>
            <a:spLocks noGrp="1"/>
          </p:cNvSpPr>
          <p:nvPr>
            <p:ph type="sldNum" sz="quarter" idx="5"/>
          </p:nvPr>
        </p:nvSpPr>
        <p:spPr/>
        <p:txBody>
          <a:bodyPr/>
          <a:lstStyle/>
          <a:p>
            <a:fld id="{12152862-6010-4F17-AE01-0EBA009947DD}" type="slidenum">
              <a:rPr lang="en-GB" smtClean="0"/>
              <a:t>5</a:t>
            </a:fld>
            <a:endParaRPr lang="en-GB" dirty="0"/>
          </a:p>
        </p:txBody>
      </p:sp>
    </p:spTree>
    <p:extLst>
      <p:ext uri="{BB962C8B-B14F-4D97-AF65-F5344CB8AC3E}">
        <p14:creationId xmlns:p14="http://schemas.microsoft.com/office/powerpoint/2010/main" val="1038301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bearing all of those in mind, and the fact that we can get all of those from HotDocs out of the box, let’s look now at a different way of using HotDocs</a:t>
            </a:r>
            <a:endParaRPr lang="en-GB" dirty="0"/>
          </a:p>
        </p:txBody>
      </p:sp>
      <p:sp>
        <p:nvSpPr>
          <p:cNvPr id="4" name="Slide Number Placeholder 3"/>
          <p:cNvSpPr>
            <a:spLocks noGrp="1"/>
          </p:cNvSpPr>
          <p:nvPr>
            <p:ph type="sldNum" sz="quarter" idx="5"/>
          </p:nvPr>
        </p:nvSpPr>
        <p:spPr/>
        <p:txBody>
          <a:bodyPr/>
          <a:lstStyle/>
          <a:p>
            <a:fld id="{12152862-6010-4F17-AE01-0EBA009947DD}" type="slidenum">
              <a:rPr lang="en-GB" smtClean="0"/>
              <a:t>6</a:t>
            </a:fld>
            <a:endParaRPr lang="en-GB" dirty="0"/>
          </a:p>
        </p:txBody>
      </p:sp>
    </p:spTree>
    <p:extLst>
      <p:ext uri="{BB962C8B-B14F-4D97-AF65-F5344CB8AC3E}">
        <p14:creationId xmlns:p14="http://schemas.microsoft.com/office/powerpoint/2010/main" val="199580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it’s important that we understand what Integrations actually are.</a:t>
            </a:r>
          </a:p>
          <a:p>
            <a:r>
              <a:rPr lang="en-US" dirty="0"/>
              <a:t>&lt;Click&gt; </a:t>
            </a:r>
          </a:p>
          <a:p>
            <a:r>
              <a:rPr lang="en-US" dirty="0"/>
              <a:t>Have you seen this slide? If so… get rid of it! It has caused more problems than any other slide in the history of HotDocs.</a:t>
            </a:r>
          </a:p>
          <a:p>
            <a:r>
              <a:rPr lang="en-US" dirty="0"/>
              <a:t>HotDocs does not come with integrations for all of these products… &lt;CLICK&gt; it doesn’t come with integrations for ANY of these products!</a:t>
            </a:r>
          </a:p>
          <a:p>
            <a:endParaRPr lang="en-US" dirty="0"/>
          </a:p>
          <a:p>
            <a:r>
              <a:rPr lang="en-US" dirty="0"/>
              <a:t>We need to be careful about customer expectations when we show slides like this. If you have slide decks with this slide STOP using them.</a:t>
            </a:r>
          </a:p>
          <a:p>
            <a:endParaRPr lang="en-US" dirty="0"/>
          </a:p>
          <a:p>
            <a:r>
              <a:rPr lang="en-US" dirty="0"/>
              <a:t>So what do Integrations actually look like?</a:t>
            </a:r>
          </a:p>
          <a:p>
            <a:endParaRPr lang="en-US" dirty="0"/>
          </a:p>
          <a:p>
            <a:r>
              <a:rPr lang="en-US" dirty="0"/>
              <a:t>&lt;Click&gt;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have any more complex document assembly requirements than the out of the box functionality,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want to prepopulate the interview with data retrieved from some other system, 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want to completely automate document generation using batch processing of data from another source rather than use user interviews, 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want to automate post-assembly actions, for example place the completed document in a DMS system, or pass it to a Workflow tool for user approval, or send it automatically to an eSignature system, 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want to embed the user Interview within another application like Salesforce or a Website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then you will be looking at the next scenario of using HotDocs as a back-end engine only and writing a custom application that consumes HotDocs templates and assembly services via our API.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is what commonly gets called an Integration Scenario and is, by the fact that a bespoke application needs written, a much more complex project than simply using HotDocs out of the box.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notice that as soon as you are looking at one of these scenarios, users are no longer using the inbuilt UI. They are using a custom application that accesses HotDocs services. So that application needs to provide a user interface and everything else that goes along with it.</a:t>
            </a:r>
          </a:p>
          <a:p>
            <a:endParaRPr lang="en-GB" dirty="0"/>
          </a:p>
        </p:txBody>
      </p:sp>
      <p:sp>
        <p:nvSpPr>
          <p:cNvPr id="4" name="Slide Number Placeholder 3"/>
          <p:cNvSpPr>
            <a:spLocks noGrp="1"/>
          </p:cNvSpPr>
          <p:nvPr>
            <p:ph type="sldNum" sz="quarter" idx="5"/>
          </p:nvPr>
        </p:nvSpPr>
        <p:spPr/>
        <p:txBody>
          <a:bodyPr/>
          <a:lstStyle/>
          <a:p>
            <a:fld id="{12152862-6010-4F17-AE01-0EBA009947DD}" type="slidenum">
              <a:rPr lang="en-GB" smtClean="0"/>
              <a:t>7</a:t>
            </a:fld>
            <a:endParaRPr lang="en-GB" dirty="0"/>
          </a:p>
        </p:txBody>
      </p:sp>
    </p:spTree>
    <p:extLst>
      <p:ext uri="{BB962C8B-B14F-4D97-AF65-F5344CB8AC3E}">
        <p14:creationId xmlns:p14="http://schemas.microsoft.com/office/powerpoint/2010/main" val="215243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be intimidated by this slide – the key fact is Integrations are COMPLEX!</a:t>
            </a:r>
          </a:p>
          <a:p>
            <a:endParaRPr lang="en-US" dirty="0"/>
          </a:p>
          <a:p>
            <a:r>
              <a:rPr lang="en-US" dirty="0"/>
              <a:t>For those that want more info:-</a:t>
            </a:r>
          </a:p>
          <a:p>
            <a:endParaRPr lang="en-US" dirty="0"/>
          </a:p>
          <a:p>
            <a:r>
              <a:rPr lang="en-US" dirty="0"/>
              <a:t>This diagram is simply trying to show the scenario where a customer is not using simple out of the box access with purely user interview driven template completion.</a:t>
            </a:r>
          </a:p>
          <a:p>
            <a:r>
              <a:rPr lang="en-US" dirty="0"/>
              <a:t>In this scenario a custom application is required which users are going to log in to. That applications needs to provide,</a:t>
            </a:r>
          </a:p>
          <a:p>
            <a:endParaRPr lang="en-US" dirty="0"/>
          </a:p>
          <a:p>
            <a:pPr marL="171450" indent="-171450">
              <a:buFontTx/>
              <a:buChar char="-"/>
            </a:pPr>
            <a:r>
              <a:rPr lang="en-US" b="1" dirty="0"/>
              <a:t>Authentication and any additional security functionality required  </a:t>
            </a:r>
            <a:r>
              <a:rPr lang="en-US" dirty="0"/>
              <a:t>- now it may piggy back on the back end Advance authentication UI but in a lot of cases organisations want their own branded login page, so that means they can’t use the Advance Auth UI. In the same way they can piggy back on Advance security constructs like user groups and work groups that are exposed via the API, but if they have custom security requirements beyond those capabilities, and they often do, then that also needs coded into the custom app.</a:t>
            </a:r>
          </a:p>
          <a:p>
            <a:pPr marL="171450" indent="-171450">
              <a:buFontTx/>
              <a:buChar char="-"/>
            </a:pPr>
            <a:r>
              <a:rPr lang="en-US" b="1" dirty="0"/>
              <a:t>A user interface </a:t>
            </a:r>
            <a:r>
              <a:rPr lang="en-US" b="0" dirty="0"/>
              <a:t>– the application needs to provide the full user interface (assuming there is user interaction require – which for batch processing document automation scenarios isn’t necessarily the case). Because of this these custom apps are almost always web applications providing a  browser based interface for end users.</a:t>
            </a:r>
          </a:p>
          <a:p>
            <a:pPr marL="171450" indent="-171450">
              <a:buFontTx/>
              <a:buChar char="-"/>
            </a:pPr>
            <a:r>
              <a:rPr lang="en-US" b="1" dirty="0"/>
              <a:t>Data Input</a:t>
            </a:r>
            <a:r>
              <a:rPr lang="en-US" b="0" dirty="0"/>
              <a:t> – the application is responsible for all interfacing with 3</a:t>
            </a:r>
            <a:r>
              <a:rPr lang="en-US" b="0" baseline="30000" dirty="0"/>
              <a:t>rd</a:t>
            </a:r>
            <a:r>
              <a:rPr lang="en-US" b="0" dirty="0"/>
              <a:t> party systems (databases, CRM, practice management, ERP, etc.) and retrieving any data from those systems that needs to be used as answer data to HotDocs templates. Part of this is the maintenance of mapping files which define the mapping of third party data fields to HotDocs template variables. Consideration also needs given to what lookup fields are going to be used to retrieve any of this data – e.g. does the user need to provide a Client ID to dictate which records are read in the 3</a:t>
            </a:r>
            <a:r>
              <a:rPr lang="en-US" b="0" baseline="30000" dirty="0"/>
              <a:t>rd</a:t>
            </a:r>
            <a:r>
              <a:rPr lang="en-US" b="0" dirty="0"/>
              <a:t> party systems</a:t>
            </a:r>
          </a:p>
          <a:p>
            <a:pPr marL="171450" indent="-171450">
              <a:buFontTx/>
              <a:buChar char="-"/>
            </a:pPr>
            <a:r>
              <a:rPr lang="en-US" b="1" dirty="0"/>
              <a:t>Interview</a:t>
            </a:r>
            <a:r>
              <a:rPr lang="en-US" b="0" dirty="0"/>
              <a:t> – for scenarios where some data is being retrieved from data sources but other answers are still being provided by the end user, an interview shall still be required. This can be retrieved via the API and embedded within the application’s UI</a:t>
            </a:r>
          </a:p>
          <a:p>
            <a:pPr marL="171450" indent="-171450">
              <a:buFontTx/>
              <a:buChar char="-"/>
            </a:pPr>
            <a:r>
              <a:rPr lang="en-US" b="1" dirty="0"/>
              <a:t>Request Assembly </a:t>
            </a:r>
            <a:r>
              <a:rPr lang="en-US" b="0" dirty="0"/>
              <a:t>– the application shall be responsible for building the answers into HotDocs Answer XML format and passing these back through the API to allow the HotDocs Core Assembly Service to assemble the completed document(s)</a:t>
            </a:r>
          </a:p>
          <a:p>
            <a:pPr marL="171450" indent="-171450">
              <a:buFontTx/>
              <a:buChar char="-"/>
            </a:pPr>
            <a:r>
              <a:rPr lang="en-US" b="1" dirty="0"/>
              <a:t>Retrieve Documents </a:t>
            </a:r>
            <a:r>
              <a:rPr lang="en-US" b="0" dirty="0"/>
              <a:t>– once document assembly is complete the application uses the API to retrieve the completed document(s)</a:t>
            </a:r>
          </a:p>
          <a:p>
            <a:pPr marL="171450" indent="-171450">
              <a:buFontTx/>
              <a:buChar char="-"/>
            </a:pPr>
            <a:r>
              <a:rPr lang="en-US" b="1" dirty="0"/>
              <a:t>Document Output</a:t>
            </a:r>
            <a:r>
              <a:rPr lang="en-US" b="0" dirty="0"/>
              <a:t> – once the documents have been prepared the application can then present these to the user for download, or pass them to any required third party systems (DMS, eSignature, Workflow etc.)</a:t>
            </a:r>
          </a:p>
          <a:p>
            <a:pPr marL="171450" indent="-171450">
              <a:buFontTx/>
              <a:buChar char="-"/>
            </a:pPr>
            <a:endParaRPr lang="en-US" b="0" dirty="0"/>
          </a:p>
          <a:p>
            <a:pPr marL="0" indent="0">
              <a:buFontTx/>
              <a:buNone/>
            </a:pPr>
            <a:r>
              <a:rPr lang="en-US" b="0" dirty="0"/>
              <a:t>This is just a typical set of responsibilities for such a custom application. Each customer scenario is unique and requirements need scoped out accordingly.</a:t>
            </a:r>
            <a:endParaRPr lang="en-US" b="1" dirty="0"/>
          </a:p>
          <a:p>
            <a:pPr marL="171450" indent="-171450">
              <a:buFontTx/>
              <a:buChar char="-"/>
            </a:pPr>
            <a:endParaRPr lang="en-GB" b="1" dirty="0"/>
          </a:p>
          <a:p>
            <a:endParaRPr lang="en-GB" dirty="0"/>
          </a:p>
        </p:txBody>
      </p:sp>
      <p:sp>
        <p:nvSpPr>
          <p:cNvPr id="4" name="Slide Number Placeholder 3"/>
          <p:cNvSpPr>
            <a:spLocks noGrp="1"/>
          </p:cNvSpPr>
          <p:nvPr>
            <p:ph type="sldNum" sz="quarter" idx="5"/>
          </p:nvPr>
        </p:nvSpPr>
        <p:spPr/>
        <p:txBody>
          <a:bodyPr/>
          <a:lstStyle/>
          <a:p>
            <a:fld id="{12152862-6010-4F17-AE01-0EBA009947DD}" type="slidenum">
              <a:rPr lang="en-GB" smtClean="0"/>
              <a:t>8</a:t>
            </a:fld>
            <a:endParaRPr lang="en-GB" dirty="0"/>
          </a:p>
        </p:txBody>
      </p:sp>
    </p:spTree>
    <p:extLst>
      <p:ext uri="{BB962C8B-B14F-4D97-AF65-F5344CB8AC3E}">
        <p14:creationId xmlns:p14="http://schemas.microsoft.com/office/powerpoint/2010/main" val="9349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they are complex why do some customers want integrations?</a:t>
            </a:r>
          </a:p>
          <a:p>
            <a:endParaRPr lang="en-US" dirty="0"/>
          </a:p>
          <a:p>
            <a:r>
              <a:rPr lang="en-US" dirty="0"/>
              <a:t>Well there are added benefits – we just need to be careful about some of them</a:t>
            </a:r>
            <a:endParaRPr lang="en-GB" dirty="0"/>
          </a:p>
        </p:txBody>
      </p:sp>
      <p:sp>
        <p:nvSpPr>
          <p:cNvPr id="4" name="Slide Number Placeholder 3"/>
          <p:cNvSpPr>
            <a:spLocks noGrp="1"/>
          </p:cNvSpPr>
          <p:nvPr>
            <p:ph type="sldNum" sz="quarter" idx="5"/>
          </p:nvPr>
        </p:nvSpPr>
        <p:spPr/>
        <p:txBody>
          <a:bodyPr/>
          <a:lstStyle/>
          <a:p>
            <a:fld id="{12152862-6010-4F17-AE01-0EBA009947DD}" type="slidenum">
              <a:rPr lang="en-GB" smtClean="0"/>
              <a:t>9</a:t>
            </a:fld>
            <a:endParaRPr lang="en-GB" dirty="0"/>
          </a:p>
        </p:txBody>
      </p:sp>
    </p:spTree>
    <p:extLst>
      <p:ext uri="{BB962C8B-B14F-4D97-AF65-F5344CB8AC3E}">
        <p14:creationId xmlns:p14="http://schemas.microsoft.com/office/powerpoint/2010/main" val="230197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these benefits come at a cost… both to the prospect and to us</a:t>
            </a:r>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12152862-6010-4F17-AE01-0EBA009947DD}" type="slidenum">
              <a:rPr lang="en-GB" smtClean="0"/>
              <a:t>10</a:t>
            </a:fld>
            <a:endParaRPr lang="en-GB" dirty="0"/>
          </a:p>
        </p:txBody>
      </p:sp>
    </p:spTree>
    <p:extLst>
      <p:ext uri="{BB962C8B-B14F-4D97-AF65-F5344CB8AC3E}">
        <p14:creationId xmlns:p14="http://schemas.microsoft.com/office/powerpoint/2010/main" val="171801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0" y="2409444"/>
            <a:ext cx="1088136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20240" y="4352544"/>
            <a:ext cx="896112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303030"/>
                </a:solidFill>
                <a:latin typeface="Lato Light"/>
                <a:cs typeface="Lato Light"/>
              </a:defRPr>
            </a:lvl1pPr>
          </a:lstStyle>
          <a:p>
            <a:pPr marL="12700">
              <a:lnSpc>
                <a:spcPct val="100000"/>
              </a:lnSpc>
              <a:spcBef>
                <a:spcPts val="85"/>
              </a:spcBef>
            </a:pPr>
            <a:r>
              <a:rPr spc="-10" dirty="0"/>
              <a:t>Fully-Managed </a:t>
            </a:r>
            <a:r>
              <a:rPr spc="-20" dirty="0"/>
              <a:t>Technology</a:t>
            </a:r>
            <a:r>
              <a:rPr spc="-110" dirty="0"/>
              <a:t> </a:t>
            </a:r>
            <a:r>
              <a:rPr dirty="0"/>
              <a:t>Solutions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7/9/2019</a:t>
            </a:fld>
            <a:endParaRPr lang="en-US" dirty="0"/>
          </a:p>
        </p:txBody>
      </p:sp>
      <p:sp>
        <p:nvSpPr>
          <p:cNvPr id="6" name="Holder 6"/>
          <p:cNvSpPr>
            <a:spLocks noGrp="1"/>
          </p:cNvSpPr>
          <p:nvPr>
            <p:ph type="sldNum" sz="quarter" idx="7"/>
          </p:nvPr>
        </p:nvSpPr>
        <p:spPr/>
        <p:txBody>
          <a:bodyPr lIns="0" tIns="0" rIns="0" bIns="0"/>
          <a:lstStyle>
            <a:lvl1pPr>
              <a:defRPr sz="2500" b="0" i="0">
                <a:solidFill>
                  <a:schemeClr val="bg1"/>
                </a:solidFill>
                <a:latin typeface="Lato"/>
                <a:cs typeface="Lato"/>
              </a:defRPr>
            </a:lvl1pPr>
          </a:lstStyle>
          <a:p>
            <a:pPr marL="25400">
              <a:lnSpc>
                <a:spcPct val="100000"/>
              </a:lnSpc>
              <a:spcBef>
                <a:spcPts val="6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95273" y="3411076"/>
            <a:ext cx="3466465" cy="152400"/>
          </a:xfrm>
          <a:custGeom>
            <a:avLst/>
            <a:gdLst/>
            <a:ahLst/>
            <a:cxnLst/>
            <a:rect l="l" t="t" r="r" b="b"/>
            <a:pathLst>
              <a:path w="3466465" h="152400">
                <a:moveTo>
                  <a:pt x="3465906" y="0"/>
                </a:moveTo>
                <a:lnTo>
                  <a:pt x="54673" y="647"/>
                </a:lnTo>
                <a:lnTo>
                  <a:pt x="0" y="149834"/>
                </a:lnTo>
                <a:lnTo>
                  <a:pt x="3410178" y="152044"/>
                </a:lnTo>
                <a:lnTo>
                  <a:pt x="3465906" y="0"/>
                </a:lnTo>
                <a:close/>
              </a:path>
            </a:pathLst>
          </a:custGeom>
          <a:solidFill>
            <a:srgbClr val="E0E0E0"/>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300" b="1" i="0">
                <a:solidFill>
                  <a:srgbClr val="515151"/>
                </a:solidFill>
                <a:latin typeface="Lato Heavy"/>
                <a:cs typeface="Lato Heavy"/>
              </a:defRPr>
            </a:lvl1pPr>
          </a:lstStyle>
          <a:p>
            <a:endParaRPr/>
          </a:p>
        </p:txBody>
      </p:sp>
      <p:sp>
        <p:nvSpPr>
          <p:cNvPr id="3" name="Holder 3"/>
          <p:cNvSpPr>
            <a:spLocks noGrp="1"/>
          </p:cNvSpPr>
          <p:nvPr>
            <p:ph type="body" idx="1"/>
          </p:nvPr>
        </p:nvSpPr>
        <p:spPr/>
        <p:txBody>
          <a:bodyPr lIns="0" tIns="0" rIns="0" bIns="0"/>
          <a:lstStyle>
            <a:lvl1pPr>
              <a:defRPr sz="1500" b="0" i="0">
                <a:solidFill>
                  <a:srgbClr val="515151"/>
                </a:solidFill>
                <a:latin typeface="Lato Medium"/>
                <a:cs typeface="Lato Medium"/>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303030"/>
                </a:solidFill>
                <a:latin typeface="Lato Light"/>
                <a:cs typeface="Lato Light"/>
              </a:defRPr>
            </a:lvl1pPr>
          </a:lstStyle>
          <a:p>
            <a:pPr marL="12700">
              <a:lnSpc>
                <a:spcPct val="100000"/>
              </a:lnSpc>
              <a:spcBef>
                <a:spcPts val="85"/>
              </a:spcBef>
            </a:pPr>
            <a:r>
              <a:rPr spc="-10" dirty="0"/>
              <a:t>Fully-Managed </a:t>
            </a:r>
            <a:r>
              <a:rPr spc="-20" dirty="0"/>
              <a:t>Technology</a:t>
            </a:r>
            <a:r>
              <a:rPr spc="-110" dirty="0"/>
              <a:t> </a:t>
            </a:r>
            <a:r>
              <a:rPr dirty="0"/>
              <a:t>Solutions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7/9/2019</a:t>
            </a:fld>
            <a:endParaRPr lang="en-US" dirty="0"/>
          </a:p>
        </p:txBody>
      </p:sp>
      <p:sp>
        <p:nvSpPr>
          <p:cNvPr id="6" name="Holder 6"/>
          <p:cNvSpPr>
            <a:spLocks noGrp="1"/>
          </p:cNvSpPr>
          <p:nvPr>
            <p:ph type="sldNum" sz="quarter" idx="7"/>
          </p:nvPr>
        </p:nvSpPr>
        <p:spPr/>
        <p:txBody>
          <a:bodyPr lIns="0" tIns="0" rIns="0" bIns="0"/>
          <a:lstStyle>
            <a:lvl1pPr>
              <a:defRPr sz="2500" b="0" i="0">
                <a:solidFill>
                  <a:schemeClr val="bg1"/>
                </a:solidFill>
                <a:latin typeface="Lato"/>
                <a:cs typeface="Lato"/>
              </a:defRPr>
            </a:lvl1pPr>
          </a:lstStyle>
          <a:p>
            <a:pPr marL="25400">
              <a:lnSpc>
                <a:spcPct val="100000"/>
              </a:lnSpc>
              <a:spcBef>
                <a:spcPts val="6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515151"/>
                </a:solidFill>
                <a:latin typeface="Lato Heavy"/>
                <a:cs typeface="Lato Heavy"/>
              </a:defRPr>
            </a:lvl1pPr>
          </a:lstStyle>
          <a:p>
            <a:endParaRPr/>
          </a:p>
        </p:txBody>
      </p:sp>
      <p:sp>
        <p:nvSpPr>
          <p:cNvPr id="3" name="Holder 3"/>
          <p:cNvSpPr>
            <a:spLocks noGrp="1"/>
          </p:cNvSpPr>
          <p:nvPr>
            <p:ph sz="half" idx="2"/>
          </p:nvPr>
        </p:nvSpPr>
        <p:spPr>
          <a:xfrm>
            <a:off x="640080" y="1787652"/>
            <a:ext cx="5568696"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787652"/>
            <a:ext cx="5568696"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303030"/>
                </a:solidFill>
                <a:latin typeface="Lato Light"/>
                <a:cs typeface="Lato Light"/>
              </a:defRPr>
            </a:lvl1pPr>
          </a:lstStyle>
          <a:p>
            <a:pPr marL="12700">
              <a:lnSpc>
                <a:spcPct val="100000"/>
              </a:lnSpc>
              <a:spcBef>
                <a:spcPts val="85"/>
              </a:spcBef>
            </a:pPr>
            <a:r>
              <a:rPr spc="-10" dirty="0"/>
              <a:t>Fully-Managed </a:t>
            </a:r>
            <a:r>
              <a:rPr spc="-20" dirty="0"/>
              <a:t>Technology</a:t>
            </a:r>
            <a:r>
              <a:rPr spc="-110" dirty="0"/>
              <a:t> </a:t>
            </a:r>
            <a:r>
              <a:rPr dirty="0"/>
              <a:t>Solutions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7/9/2019</a:t>
            </a:fld>
            <a:endParaRPr lang="en-US" dirty="0"/>
          </a:p>
        </p:txBody>
      </p:sp>
      <p:sp>
        <p:nvSpPr>
          <p:cNvPr id="7" name="Holder 7"/>
          <p:cNvSpPr>
            <a:spLocks noGrp="1"/>
          </p:cNvSpPr>
          <p:nvPr>
            <p:ph type="sldNum" sz="quarter" idx="7"/>
          </p:nvPr>
        </p:nvSpPr>
        <p:spPr/>
        <p:txBody>
          <a:bodyPr lIns="0" tIns="0" rIns="0" bIns="0"/>
          <a:lstStyle>
            <a:lvl1pPr>
              <a:defRPr sz="2500" b="0" i="0">
                <a:solidFill>
                  <a:schemeClr val="bg1"/>
                </a:solidFill>
                <a:latin typeface="Lato"/>
                <a:cs typeface="Lato"/>
              </a:defRPr>
            </a:lvl1pPr>
          </a:lstStyle>
          <a:p>
            <a:pPr marL="25400">
              <a:lnSpc>
                <a:spcPct val="100000"/>
              </a:lnSpc>
              <a:spcBef>
                <a:spcPts val="6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515151"/>
                </a:solidFill>
                <a:latin typeface="Lato Heavy"/>
                <a:cs typeface="Lato Heavy"/>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303030"/>
                </a:solidFill>
                <a:latin typeface="Lato Light"/>
                <a:cs typeface="Lato Light"/>
              </a:defRPr>
            </a:lvl1pPr>
          </a:lstStyle>
          <a:p>
            <a:pPr marL="12700">
              <a:lnSpc>
                <a:spcPct val="100000"/>
              </a:lnSpc>
              <a:spcBef>
                <a:spcPts val="85"/>
              </a:spcBef>
            </a:pPr>
            <a:r>
              <a:rPr spc="-10" dirty="0"/>
              <a:t>Fully-Managed </a:t>
            </a:r>
            <a:r>
              <a:rPr spc="-20" dirty="0"/>
              <a:t>Technology</a:t>
            </a:r>
            <a:r>
              <a:rPr spc="-110" dirty="0"/>
              <a:t> </a:t>
            </a:r>
            <a:r>
              <a:rPr dirty="0"/>
              <a:t>Solutions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7/9/2019</a:t>
            </a:fld>
            <a:endParaRPr lang="en-US" dirty="0"/>
          </a:p>
        </p:txBody>
      </p:sp>
      <p:sp>
        <p:nvSpPr>
          <p:cNvPr id="5" name="Holder 5"/>
          <p:cNvSpPr>
            <a:spLocks noGrp="1"/>
          </p:cNvSpPr>
          <p:nvPr>
            <p:ph type="sldNum" sz="quarter" idx="7"/>
          </p:nvPr>
        </p:nvSpPr>
        <p:spPr/>
        <p:txBody>
          <a:bodyPr lIns="0" tIns="0" rIns="0" bIns="0"/>
          <a:lstStyle>
            <a:lvl1pPr>
              <a:defRPr sz="2500" b="0" i="0">
                <a:solidFill>
                  <a:schemeClr val="bg1"/>
                </a:solidFill>
                <a:latin typeface="Lato"/>
                <a:cs typeface="Lato"/>
              </a:defRPr>
            </a:lvl1pPr>
          </a:lstStyle>
          <a:p>
            <a:pPr marL="25400">
              <a:lnSpc>
                <a:spcPct val="100000"/>
              </a:lnSpc>
              <a:spcBef>
                <a:spcPts val="6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95273" y="3411076"/>
            <a:ext cx="3466465" cy="152400"/>
          </a:xfrm>
          <a:custGeom>
            <a:avLst/>
            <a:gdLst/>
            <a:ahLst/>
            <a:cxnLst/>
            <a:rect l="l" t="t" r="r" b="b"/>
            <a:pathLst>
              <a:path w="3466465" h="152400">
                <a:moveTo>
                  <a:pt x="3465906" y="0"/>
                </a:moveTo>
                <a:lnTo>
                  <a:pt x="54673" y="647"/>
                </a:lnTo>
                <a:lnTo>
                  <a:pt x="0" y="149834"/>
                </a:lnTo>
                <a:lnTo>
                  <a:pt x="3410178" y="152044"/>
                </a:lnTo>
                <a:lnTo>
                  <a:pt x="3465906" y="0"/>
                </a:lnTo>
                <a:close/>
              </a:path>
            </a:pathLst>
          </a:custGeom>
          <a:solidFill>
            <a:srgbClr val="E0E0E0"/>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defRPr sz="1200" b="0" i="0">
                <a:solidFill>
                  <a:srgbClr val="303030"/>
                </a:solidFill>
                <a:latin typeface="Lato Light"/>
                <a:cs typeface="Lato Light"/>
              </a:defRPr>
            </a:lvl1pPr>
          </a:lstStyle>
          <a:p>
            <a:pPr marL="12700">
              <a:lnSpc>
                <a:spcPct val="100000"/>
              </a:lnSpc>
              <a:spcBef>
                <a:spcPts val="85"/>
              </a:spcBef>
            </a:pPr>
            <a:r>
              <a:rPr spc="-10" dirty="0"/>
              <a:t>Fully-Managed </a:t>
            </a:r>
            <a:r>
              <a:rPr spc="-20" dirty="0"/>
              <a:t>Technology</a:t>
            </a:r>
            <a:r>
              <a:rPr spc="-110" dirty="0"/>
              <a:t> </a:t>
            </a:r>
            <a:r>
              <a:rPr dirty="0"/>
              <a:t>Solutions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7/9/2019</a:t>
            </a:fld>
            <a:endParaRPr lang="en-US" dirty="0"/>
          </a:p>
        </p:txBody>
      </p:sp>
      <p:sp>
        <p:nvSpPr>
          <p:cNvPr id="4" name="Holder 4"/>
          <p:cNvSpPr>
            <a:spLocks noGrp="1"/>
          </p:cNvSpPr>
          <p:nvPr>
            <p:ph type="sldNum" sz="quarter" idx="7"/>
          </p:nvPr>
        </p:nvSpPr>
        <p:spPr/>
        <p:txBody>
          <a:bodyPr lIns="0" tIns="0" rIns="0" bIns="0"/>
          <a:lstStyle>
            <a:lvl1pPr>
              <a:defRPr sz="2500" b="0" i="0">
                <a:solidFill>
                  <a:schemeClr val="bg1"/>
                </a:solidFill>
                <a:latin typeface="Lato"/>
                <a:cs typeface="Lato"/>
              </a:defRPr>
            </a:lvl1pPr>
          </a:lstStyle>
          <a:p>
            <a:pPr marL="25400">
              <a:lnSpc>
                <a:spcPct val="100000"/>
              </a:lnSpc>
              <a:spcBef>
                <a:spcPts val="6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65545" y="214103"/>
            <a:ext cx="2655570" cy="528320"/>
          </a:xfrm>
          <a:prstGeom prst="rect">
            <a:avLst/>
          </a:prstGeom>
        </p:spPr>
        <p:txBody>
          <a:bodyPr wrap="square" lIns="0" tIns="0" rIns="0" bIns="0">
            <a:spAutoFit/>
          </a:bodyPr>
          <a:lstStyle>
            <a:lvl1pPr>
              <a:defRPr sz="3300" b="1" i="0">
                <a:solidFill>
                  <a:srgbClr val="515151"/>
                </a:solidFill>
                <a:latin typeface="Lato Heavy"/>
                <a:cs typeface="Lato Heavy"/>
              </a:defRPr>
            </a:lvl1pPr>
          </a:lstStyle>
          <a:p>
            <a:endParaRPr/>
          </a:p>
        </p:txBody>
      </p:sp>
      <p:sp>
        <p:nvSpPr>
          <p:cNvPr id="3" name="Holder 3"/>
          <p:cNvSpPr>
            <a:spLocks noGrp="1"/>
          </p:cNvSpPr>
          <p:nvPr>
            <p:ph type="body" idx="1"/>
          </p:nvPr>
        </p:nvSpPr>
        <p:spPr>
          <a:xfrm>
            <a:off x="3648189" y="3733925"/>
            <a:ext cx="5252084" cy="2025650"/>
          </a:xfrm>
          <a:prstGeom prst="rect">
            <a:avLst/>
          </a:prstGeom>
        </p:spPr>
        <p:txBody>
          <a:bodyPr wrap="square" lIns="0" tIns="0" rIns="0" bIns="0">
            <a:spAutoFit/>
          </a:bodyPr>
          <a:lstStyle>
            <a:lvl1pPr>
              <a:defRPr sz="1500" b="0" i="0">
                <a:solidFill>
                  <a:srgbClr val="515151"/>
                </a:solidFill>
                <a:latin typeface="Lato Medium"/>
                <a:cs typeface="Lato Medium"/>
              </a:defRPr>
            </a:lvl1pPr>
          </a:lstStyle>
          <a:p>
            <a:endParaRPr/>
          </a:p>
        </p:txBody>
      </p:sp>
      <p:sp>
        <p:nvSpPr>
          <p:cNvPr id="4" name="Holder 4"/>
          <p:cNvSpPr>
            <a:spLocks noGrp="1"/>
          </p:cNvSpPr>
          <p:nvPr>
            <p:ph type="ftr" sz="quarter" idx="5"/>
          </p:nvPr>
        </p:nvSpPr>
        <p:spPr>
          <a:xfrm>
            <a:off x="273050" y="7469869"/>
            <a:ext cx="2421890" cy="208279"/>
          </a:xfrm>
          <a:prstGeom prst="rect">
            <a:avLst/>
          </a:prstGeom>
        </p:spPr>
        <p:txBody>
          <a:bodyPr wrap="square" lIns="0" tIns="0" rIns="0" bIns="0">
            <a:spAutoFit/>
          </a:bodyPr>
          <a:lstStyle>
            <a:lvl1pPr>
              <a:defRPr sz="1200" b="0" i="0">
                <a:solidFill>
                  <a:srgbClr val="303030"/>
                </a:solidFill>
                <a:latin typeface="Lato Light"/>
                <a:cs typeface="Lato Light"/>
              </a:defRPr>
            </a:lvl1pPr>
          </a:lstStyle>
          <a:p>
            <a:pPr marL="12700">
              <a:lnSpc>
                <a:spcPct val="100000"/>
              </a:lnSpc>
              <a:spcBef>
                <a:spcPts val="85"/>
              </a:spcBef>
            </a:pPr>
            <a:r>
              <a:rPr spc="-10" dirty="0"/>
              <a:t>Fully-Managed </a:t>
            </a:r>
            <a:r>
              <a:rPr spc="-20" dirty="0"/>
              <a:t>Technology</a:t>
            </a:r>
            <a:r>
              <a:rPr spc="-110" dirty="0"/>
              <a:t> </a:t>
            </a:r>
            <a:r>
              <a:rPr dirty="0"/>
              <a:t>Solutions</a:t>
            </a:r>
          </a:p>
        </p:txBody>
      </p:sp>
      <p:sp>
        <p:nvSpPr>
          <p:cNvPr id="5" name="Holder 5"/>
          <p:cNvSpPr>
            <a:spLocks noGrp="1"/>
          </p:cNvSpPr>
          <p:nvPr>
            <p:ph type="dt" sz="half" idx="6"/>
          </p:nvPr>
        </p:nvSpPr>
        <p:spPr>
          <a:xfrm>
            <a:off x="640080" y="7228332"/>
            <a:ext cx="2944368"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7/9/2019</a:t>
            </a:fld>
            <a:endParaRPr lang="en-US" dirty="0"/>
          </a:p>
        </p:txBody>
      </p:sp>
      <p:sp>
        <p:nvSpPr>
          <p:cNvPr id="6" name="Holder 6"/>
          <p:cNvSpPr>
            <a:spLocks noGrp="1"/>
          </p:cNvSpPr>
          <p:nvPr>
            <p:ph type="sldNum" sz="quarter" idx="7"/>
          </p:nvPr>
        </p:nvSpPr>
        <p:spPr>
          <a:xfrm>
            <a:off x="12262698" y="7359394"/>
            <a:ext cx="419100" cy="406400"/>
          </a:xfrm>
          <a:prstGeom prst="rect">
            <a:avLst/>
          </a:prstGeom>
        </p:spPr>
        <p:txBody>
          <a:bodyPr wrap="square" lIns="0" tIns="0" rIns="0" bIns="0">
            <a:spAutoFit/>
          </a:bodyPr>
          <a:lstStyle>
            <a:lvl1pPr>
              <a:defRPr sz="2500" b="0" i="0">
                <a:solidFill>
                  <a:schemeClr val="bg1"/>
                </a:solidFill>
                <a:latin typeface="Lato"/>
                <a:cs typeface="Lato"/>
              </a:defRPr>
            </a:lvl1pPr>
          </a:lstStyle>
          <a:p>
            <a:pPr marL="25400">
              <a:lnSpc>
                <a:spcPct val="100000"/>
              </a:lnSpc>
              <a:spcBef>
                <a:spcPts val="6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084"/>
            <a:ext cx="12801599" cy="6400799"/>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0" y="5852879"/>
            <a:ext cx="7626350" cy="1919605"/>
          </a:xfrm>
          <a:custGeom>
            <a:avLst/>
            <a:gdLst/>
            <a:ahLst/>
            <a:cxnLst/>
            <a:rect l="l" t="t" r="r" b="b"/>
            <a:pathLst>
              <a:path w="7626350" h="1919604">
                <a:moveTo>
                  <a:pt x="7626096" y="0"/>
                </a:moveTo>
                <a:lnTo>
                  <a:pt x="0" y="0"/>
                </a:lnTo>
                <a:lnTo>
                  <a:pt x="0" y="1919516"/>
                </a:lnTo>
                <a:lnTo>
                  <a:pt x="6915937" y="1919516"/>
                </a:lnTo>
                <a:lnTo>
                  <a:pt x="7626096" y="0"/>
                </a:lnTo>
                <a:close/>
              </a:path>
            </a:pathLst>
          </a:custGeom>
          <a:solidFill>
            <a:srgbClr val="E23D06"/>
          </a:solidFill>
        </p:spPr>
        <p:txBody>
          <a:bodyPr wrap="square" lIns="0" tIns="0" rIns="0" bIns="0" rtlCol="0"/>
          <a:lstStyle/>
          <a:p>
            <a:endParaRPr dirty="0"/>
          </a:p>
        </p:txBody>
      </p:sp>
      <p:sp>
        <p:nvSpPr>
          <p:cNvPr id="5" name="object 5"/>
          <p:cNvSpPr/>
          <p:nvPr/>
        </p:nvSpPr>
        <p:spPr>
          <a:xfrm>
            <a:off x="10765153" y="6821348"/>
            <a:ext cx="335915" cy="397510"/>
          </a:xfrm>
          <a:custGeom>
            <a:avLst/>
            <a:gdLst/>
            <a:ahLst/>
            <a:cxnLst/>
            <a:rect l="l" t="t" r="r" b="b"/>
            <a:pathLst>
              <a:path w="335915" h="397509">
                <a:moveTo>
                  <a:pt x="98513" y="0"/>
                </a:moveTo>
                <a:lnTo>
                  <a:pt x="0" y="0"/>
                </a:lnTo>
                <a:lnTo>
                  <a:pt x="0" y="397306"/>
                </a:lnTo>
                <a:lnTo>
                  <a:pt x="97155" y="397306"/>
                </a:lnTo>
                <a:lnTo>
                  <a:pt x="97148" y="205701"/>
                </a:lnTo>
                <a:lnTo>
                  <a:pt x="94272" y="160947"/>
                </a:lnTo>
                <a:lnTo>
                  <a:pt x="92811" y="144386"/>
                </a:lnTo>
                <a:lnTo>
                  <a:pt x="184003" y="144386"/>
                </a:lnTo>
                <a:lnTo>
                  <a:pt x="98513" y="0"/>
                </a:lnTo>
                <a:close/>
              </a:path>
              <a:path w="335915" h="397509">
                <a:moveTo>
                  <a:pt x="184003" y="144386"/>
                </a:moveTo>
                <a:lnTo>
                  <a:pt x="93916" y="144386"/>
                </a:lnTo>
                <a:lnTo>
                  <a:pt x="96518" y="150474"/>
                </a:lnTo>
                <a:lnTo>
                  <a:pt x="116201" y="192150"/>
                </a:lnTo>
                <a:lnTo>
                  <a:pt x="127279" y="212216"/>
                </a:lnTo>
                <a:lnTo>
                  <a:pt x="237997" y="397306"/>
                </a:lnTo>
                <a:lnTo>
                  <a:pt x="335711" y="397306"/>
                </a:lnTo>
                <a:lnTo>
                  <a:pt x="335711" y="253466"/>
                </a:lnTo>
                <a:lnTo>
                  <a:pt x="241820" y="253466"/>
                </a:lnTo>
                <a:lnTo>
                  <a:pt x="239193" y="247479"/>
                </a:lnTo>
                <a:lnTo>
                  <a:pt x="215853" y="198843"/>
                </a:lnTo>
                <a:lnTo>
                  <a:pt x="208419" y="185623"/>
                </a:lnTo>
                <a:lnTo>
                  <a:pt x="184003" y="144386"/>
                </a:lnTo>
                <a:close/>
              </a:path>
              <a:path w="335915" h="397509">
                <a:moveTo>
                  <a:pt x="335711" y="0"/>
                </a:moveTo>
                <a:lnTo>
                  <a:pt x="238544" y="0"/>
                </a:lnTo>
                <a:lnTo>
                  <a:pt x="238550" y="192150"/>
                </a:lnTo>
                <a:lnTo>
                  <a:pt x="242887" y="253466"/>
                </a:lnTo>
                <a:lnTo>
                  <a:pt x="335711" y="253466"/>
                </a:lnTo>
                <a:lnTo>
                  <a:pt x="335711" y="0"/>
                </a:lnTo>
                <a:close/>
              </a:path>
            </a:pathLst>
          </a:custGeom>
          <a:solidFill>
            <a:srgbClr val="24262F"/>
          </a:solidFill>
        </p:spPr>
        <p:txBody>
          <a:bodyPr wrap="square" lIns="0" tIns="0" rIns="0" bIns="0" rtlCol="0"/>
          <a:lstStyle/>
          <a:p>
            <a:endParaRPr dirty="0"/>
          </a:p>
        </p:txBody>
      </p:sp>
      <p:sp>
        <p:nvSpPr>
          <p:cNvPr id="6" name="object 6"/>
          <p:cNvSpPr/>
          <p:nvPr/>
        </p:nvSpPr>
        <p:spPr>
          <a:xfrm>
            <a:off x="11169212" y="7176948"/>
            <a:ext cx="257175" cy="0"/>
          </a:xfrm>
          <a:custGeom>
            <a:avLst/>
            <a:gdLst/>
            <a:ahLst/>
            <a:cxnLst/>
            <a:rect l="l" t="t" r="r" b="b"/>
            <a:pathLst>
              <a:path w="257175">
                <a:moveTo>
                  <a:pt x="0" y="0"/>
                </a:moveTo>
                <a:lnTo>
                  <a:pt x="256730" y="0"/>
                </a:lnTo>
              </a:path>
            </a:pathLst>
          </a:custGeom>
          <a:ln w="83819">
            <a:solidFill>
              <a:srgbClr val="24262F"/>
            </a:solidFill>
          </a:ln>
        </p:spPr>
        <p:txBody>
          <a:bodyPr wrap="square" lIns="0" tIns="0" rIns="0" bIns="0" rtlCol="0"/>
          <a:lstStyle/>
          <a:p>
            <a:endParaRPr dirty="0"/>
          </a:p>
        </p:txBody>
      </p:sp>
      <p:sp>
        <p:nvSpPr>
          <p:cNvPr id="7" name="object 7"/>
          <p:cNvSpPr/>
          <p:nvPr/>
        </p:nvSpPr>
        <p:spPr>
          <a:xfrm>
            <a:off x="11169212" y="7097573"/>
            <a:ext cx="97790" cy="0"/>
          </a:xfrm>
          <a:custGeom>
            <a:avLst/>
            <a:gdLst/>
            <a:ahLst/>
            <a:cxnLst/>
            <a:rect l="l" t="t" r="r" b="b"/>
            <a:pathLst>
              <a:path w="97790">
                <a:moveTo>
                  <a:pt x="0" y="0"/>
                </a:moveTo>
                <a:lnTo>
                  <a:pt x="97167" y="0"/>
                </a:lnTo>
              </a:path>
            </a:pathLst>
          </a:custGeom>
          <a:ln w="74930">
            <a:solidFill>
              <a:srgbClr val="24262F"/>
            </a:solidFill>
          </a:ln>
        </p:spPr>
        <p:txBody>
          <a:bodyPr wrap="square" lIns="0" tIns="0" rIns="0" bIns="0" rtlCol="0"/>
          <a:lstStyle/>
          <a:p>
            <a:endParaRPr dirty="0"/>
          </a:p>
        </p:txBody>
      </p:sp>
      <p:sp>
        <p:nvSpPr>
          <p:cNvPr id="8" name="object 8"/>
          <p:cNvSpPr/>
          <p:nvPr/>
        </p:nvSpPr>
        <p:spPr>
          <a:xfrm>
            <a:off x="11169212" y="7018198"/>
            <a:ext cx="219075" cy="0"/>
          </a:xfrm>
          <a:custGeom>
            <a:avLst/>
            <a:gdLst/>
            <a:ahLst/>
            <a:cxnLst/>
            <a:rect l="l" t="t" r="r" b="b"/>
            <a:pathLst>
              <a:path w="219075">
                <a:moveTo>
                  <a:pt x="0" y="0"/>
                </a:moveTo>
                <a:lnTo>
                  <a:pt x="218465" y="0"/>
                </a:lnTo>
              </a:path>
            </a:pathLst>
          </a:custGeom>
          <a:ln w="83819">
            <a:solidFill>
              <a:srgbClr val="24262F"/>
            </a:solidFill>
          </a:ln>
        </p:spPr>
        <p:txBody>
          <a:bodyPr wrap="square" lIns="0" tIns="0" rIns="0" bIns="0" rtlCol="0"/>
          <a:lstStyle/>
          <a:p>
            <a:endParaRPr dirty="0"/>
          </a:p>
        </p:txBody>
      </p:sp>
      <p:sp>
        <p:nvSpPr>
          <p:cNvPr id="9" name="object 9"/>
          <p:cNvSpPr/>
          <p:nvPr/>
        </p:nvSpPr>
        <p:spPr>
          <a:xfrm>
            <a:off x="11169212" y="6940729"/>
            <a:ext cx="97790" cy="0"/>
          </a:xfrm>
          <a:custGeom>
            <a:avLst/>
            <a:gdLst/>
            <a:ahLst/>
            <a:cxnLst/>
            <a:rect l="l" t="t" r="r" b="b"/>
            <a:pathLst>
              <a:path w="97790">
                <a:moveTo>
                  <a:pt x="0" y="0"/>
                </a:moveTo>
                <a:lnTo>
                  <a:pt x="97167" y="0"/>
                </a:lnTo>
              </a:path>
            </a:pathLst>
          </a:custGeom>
          <a:ln w="71120">
            <a:solidFill>
              <a:srgbClr val="24262F"/>
            </a:solidFill>
          </a:ln>
        </p:spPr>
        <p:txBody>
          <a:bodyPr wrap="square" lIns="0" tIns="0" rIns="0" bIns="0" rtlCol="0"/>
          <a:lstStyle/>
          <a:p>
            <a:endParaRPr dirty="0"/>
          </a:p>
        </p:txBody>
      </p:sp>
      <p:sp>
        <p:nvSpPr>
          <p:cNvPr id="10" name="object 10"/>
          <p:cNvSpPr/>
          <p:nvPr/>
        </p:nvSpPr>
        <p:spPr>
          <a:xfrm>
            <a:off x="11169212" y="6863259"/>
            <a:ext cx="249554" cy="0"/>
          </a:xfrm>
          <a:custGeom>
            <a:avLst/>
            <a:gdLst/>
            <a:ahLst/>
            <a:cxnLst/>
            <a:rect l="l" t="t" r="r" b="b"/>
            <a:pathLst>
              <a:path w="249554">
                <a:moveTo>
                  <a:pt x="0" y="0"/>
                </a:moveTo>
                <a:lnTo>
                  <a:pt x="249148" y="0"/>
                </a:lnTo>
              </a:path>
            </a:pathLst>
          </a:custGeom>
          <a:ln w="83819">
            <a:solidFill>
              <a:srgbClr val="24262F"/>
            </a:solidFill>
          </a:ln>
        </p:spPr>
        <p:txBody>
          <a:bodyPr wrap="square" lIns="0" tIns="0" rIns="0" bIns="0" rtlCol="0"/>
          <a:lstStyle/>
          <a:p>
            <a:endParaRPr dirty="0"/>
          </a:p>
        </p:txBody>
      </p:sp>
      <p:sp>
        <p:nvSpPr>
          <p:cNvPr id="11" name="object 11"/>
          <p:cNvSpPr/>
          <p:nvPr/>
        </p:nvSpPr>
        <p:spPr>
          <a:xfrm>
            <a:off x="11999745" y="6904668"/>
            <a:ext cx="97790" cy="314325"/>
          </a:xfrm>
          <a:custGeom>
            <a:avLst/>
            <a:gdLst/>
            <a:ahLst/>
            <a:cxnLst/>
            <a:rect l="l" t="t" r="r" b="b"/>
            <a:pathLst>
              <a:path w="97790" h="314325">
                <a:moveTo>
                  <a:pt x="97167" y="0"/>
                </a:moveTo>
                <a:lnTo>
                  <a:pt x="0" y="0"/>
                </a:lnTo>
                <a:lnTo>
                  <a:pt x="0" y="313994"/>
                </a:lnTo>
                <a:lnTo>
                  <a:pt x="97167" y="313994"/>
                </a:lnTo>
                <a:lnTo>
                  <a:pt x="97167" y="0"/>
                </a:lnTo>
                <a:close/>
              </a:path>
            </a:pathLst>
          </a:custGeom>
          <a:solidFill>
            <a:srgbClr val="24262F"/>
          </a:solidFill>
        </p:spPr>
        <p:txBody>
          <a:bodyPr wrap="square" lIns="0" tIns="0" rIns="0" bIns="0" rtlCol="0"/>
          <a:lstStyle/>
          <a:p>
            <a:endParaRPr dirty="0"/>
          </a:p>
        </p:txBody>
      </p:sp>
      <p:sp>
        <p:nvSpPr>
          <p:cNvPr id="12" name="object 12"/>
          <p:cNvSpPr/>
          <p:nvPr/>
        </p:nvSpPr>
        <p:spPr>
          <a:xfrm>
            <a:off x="11878980" y="6863012"/>
            <a:ext cx="338455" cy="0"/>
          </a:xfrm>
          <a:custGeom>
            <a:avLst/>
            <a:gdLst/>
            <a:ahLst/>
            <a:cxnLst/>
            <a:rect l="l" t="t" r="r" b="b"/>
            <a:pathLst>
              <a:path w="338454">
                <a:moveTo>
                  <a:pt x="0" y="0"/>
                </a:moveTo>
                <a:lnTo>
                  <a:pt x="338416" y="0"/>
                </a:lnTo>
              </a:path>
            </a:pathLst>
          </a:custGeom>
          <a:ln w="83312">
            <a:solidFill>
              <a:srgbClr val="24262F"/>
            </a:solidFill>
          </a:ln>
        </p:spPr>
        <p:txBody>
          <a:bodyPr wrap="square" lIns="0" tIns="0" rIns="0" bIns="0" rtlCol="0"/>
          <a:lstStyle/>
          <a:p>
            <a:endParaRPr dirty="0"/>
          </a:p>
        </p:txBody>
      </p:sp>
      <p:sp>
        <p:nvSpPr>
          <p:cNvPr id="13" name="object 13"/>
          <p:cNvSpPr/>
          <p:nvPr/>
        </p:nvSpPr>
        <p:spPr>
          <a:xfrm>
            <a:off x="11475556" y="6821348"/>
            <a:ext cx="216535" cy="397510"/>
          </a:xfrm>
          <a:custGeom>
            <a:avLst/>
            <a:gdLst/>
            <a:ahLst/>
            <a:cxnLst/>
            <a:rect l="l" t="t" r="r" b="b"/>
            <a:pathLst>
              <a:path w="216534" h="397509">
                <a:moveTo>
                  <a:pt x="95351" y="0"/>
                </a:moveTo>
                <a:lnTo>
                  <a:pt x="0" y="0"/>
                </a:lnTo>
                <a:lnTo>
                  <a:pt x="121043" y="200012"/>
                </a:lnTo>
                <a:lnTo>
                  <a:pt x="546" y="397306"/>
                </a:lnTo>
                <a:lnTo>
                  <a:pt x="95885" y="397306"/>
                </a:lnTo>
                <a:lnTo>
                  <a:pt x="216382" y="200012"/>
                </a:lnTo>
                <a:lnTo>
                  <a:pt x="95351" y="0"/>
                </a:lnTo>
                <a:close/>
              </a:path>
            </a:pathLst>
          </a:custGeom>
          <a:solidFill>
            <a:srgbClr val="E04428"/>
          </a:solidFill>
        </p:spPr>
        <p:txBody>
          <a:bodyPr wrap="square" lIns="0" tIns="0" rIns="0" bIns="0" rtlCol="0"/>
          <a:lstStyle/>
          <a:p>
            <a:endParaRPr dirty="0"/>
          </a:p>
        </p:txBody>
      </p:sp>
      <p:sp>
        <p:nvSpPr>
          <p:cNvPr id="14" name="object 14"/>
          <p:cNvSpPr/>
          <p:nvPr/>
        </p:nvSpPr>
        <p:spPr>
          <a:xfrm>
            <a:off x="11697485" y="6821348"/>
            <a:ext cx="123189" cy="124460"/>
          </a:xfrm>
          <a:custGeom>
            <a:avLst/>
            <a:gdLst/>
            <a:ahLst/>
            <a:cxnLst/>
            <a:rect l="l" t="t" r="r" b="b"/>
            <a:pathLst>
              <a:path w="123190" h="124459">
                <a:moveTo>
                  <a:pt x="122834" y="0"/>
                </a:moveTo>
                <a:lnTo>
                  <a:pt x="27470" y="0"/>
                </a:lnTo>
                <a:lnTo>
                  <a:pt x="0" y="45427"/>
                </a:lnTo>
                <a:lnTo>
                  <a:pt x="47675" y="124205"/>
                </a:lnTo>
                <a:lnTo>
                  <a:pt x="122834" y="0"/>
                </a:lnTo>
                <a:close/>
              </a:path>
            </a:pathLst>
          </a:custGeom>
          <a:solidFill>
            <a:srgbClr val="24262F"/>
          </a:solidFill>
        </p:spPr>
        <p:txBody>
          <a:bodyPr wrap="square" lIns="0" tIns="0" rIns="0" bIns="0" rtlCol="0"/>
          <a:lstStyle/>
          <a:p>
            <a:endParaRPr dirty="0"/>
          </a:p>
        </p:txBody>
      </p:sp>
      <p:sp>
        <p:nvSpPr>
          <p:cNvPr id="15" name="object 15"/>
          <p:cNvSpPr/>
          <p:nvPr/>
        </p:nvSpPr>
        <p:spPr>
          <a:xfrm>
            <a:off x="11697477" y="7096477"/>
            <a:ext cx="122555" cy="122555"/>
          </a:xfrm>
          <a:custGeom>
            <a:avLst/>
            <a:gdLst/>
            <a:ahLst/>
            <a:cxnLst/>
            <a:rect l="l" t="t" r="r" b="b"/>
            <a:pathLst>
              <a:path w="122554" h="122554">
                <a:moveTo>
                  <a:pt x="47675" y="0"/>
                </a:moveTo>
                <a:lnTo>
                  <a:pt x="0" y="78054"/>
                </a:lnTo>
                <a:lnTo>
                  <a:pt x="26962" y="122186"/>
                </a:lnTo>
                <a:lnTo>
                  <a:pt x="122301" y="122186"/>
                </a:lnTo>
                <a:lnTo>
                  <a:pt x="47675" y="0"/>
                </a:lnTo>
                <a:close/>
              </a:path>
            </a:pathLst>
          </a:custGeom>
          <a:solidFill>
            <a:srgbClr val="24262F"/>
          </a:solidFill>
        </p:spPr>
        <p:txBody>
          <a:bodyPr wrap="square" lIns="0" tIns="0" rIns="0" bIns="0" rtlCol="0"/>
          <a:lstStyle/>
          <a:p>
            <a:endParaRPr dirty="0"/>
          </a:p>
        </p:txBody>
      </p:sp>
      <p:sp>
        <p:nvSpPr>
          <p:cNvPr id="16" name="object 16"/>
          <p:cNvSpPr/>
          <p:nvPr/>
        </p:nvSpPr>
        <p:spPr>
          <a:xfrm>
            <a:off x="8988003" y="6821355"/>
            <a:ext cx="250190" cy="398145"/>
          </a:xfrm>
          <a:custGeom>
            <a:avLst/>
            <a:gdLst/>
            <a:ahLst/>
            <a:cxnLst/>
            <a:rect l="l" t="t" r="r" b="b"/>
            <a:pathLst>
              <a:path w="250190" h="398145">
                <a:moveTo>
                  <a:pt x="133375" y="0"/>
                </a:moveTo>
                <a:lnTo>
                  <a:pt x="0" y="0"/>
                </a:lnTo>
                <a:lnTo>
                  <a:pt x="0" y="397637"/>
                </a:lnTo>
                <a:lnTo>
                  <a:pt x="139204" y="397637"/>
                </a:lnTo>
                <a:lnTo>
                  <a:pt x="150903" y="397153"/>
                </a:lnTo>
                <a:lnTo>
                  <a:pt x="193076" y="385571"/>
                </a:lnTo>
                <a:lnTo>
                  <a:pt x="210024" y="374891"/>
                </a:lnTo>
                <a:lnTo>
                  <a:pt x="24396" y="374891"/>
                </a:lnTo>
                <a:lnTo>
                  <a:pt x="24396" y="199923"/>
                </a:lnTo>
                <a:lnTo>
                  <a:pt x="208449" y="199923"/>
                </a:lnTo>
                <a:lnTo>
                  <a:pt x="203188" y="196424"/>
                </a:lnTo>
                <a:lnTo>
                  <a:pt x="196578" y="192825"/>
                </a:lnTo>
                <a:lnTo>
                  <a:pt x="189666" y="189829"/>
                </a:lnTo>
                <a:lnTo>
                  <a:pt x="182448" y="187439"/>
                </a:lnTo>
                <a:lnTo>
                  <a:pt x="182448" y="186321"/>
                </a:lnTo>
                <a:lnTo>
                  <a:pt x="190030" y="182651"/>
                </a:lnTo>
                <a:lnTo>
                  <a:pt x="197027" y="178079"/>
                </a:lnTo>
                <a:lnTo>
                  <a:pt x="198075" y="177177"/>
                </a:lnTo>
                <a:lnTo>
                  <a:pt x="24396" y="177177"/>
                </a:lnTo>
                <a:lnTo>
                  <a:pt x="24396" y="22720"/>
                </a:lnTo>
                <a:lnTo>
                  <a:pt x="200354" y="22720"/>
                </a:lnTo>
                <a:lnTo>
                  <a:pt x="198313" y="20954"/>
                </a:lnTo>
                <a:lnTo>
                  <a:pt x="164027" y="3975"/>
                </a:lnTo>
                <a:lnTo>
                  <a:pt x="143999" y="440"/>
                </a:lnTo>
                <a:lnTo>
                  <a:pt x="133375" y="0"/>
                </a:lnTo>
                <a:close/>
              </a:path>
              <a:path w="250190" h="398145">
                <a:moveTo>
                  <a:pt x="208449" y="199923"/>
                </a:moveTo>
                <a:lnTo>
                  <a:pt x="136461" y="199923"/>
                </a:lnTo>
                <a:lnTo>
                  <a:pt x="145816" y="200312"/>
                </a:lnTo>
                <a:lnTo>
                  <a:pt x="154806" y="201482"/>
                </a:lnTo>
                <a:lnTo>
                  <a:pt x="193365" y="218398"/>
                </a:lnTo>
                <a:lnTo>
                  <a:pt x="217830" y="251485"/>
                </a:lnTo>
                <a:lnTo>
                  <a:pt x="224332" y="288086"/>
                </a:lnTo>
                <a:lnTo>
                  <a:pt x="223951" y="297954"/>
                </a:lnTo>
                <a:lnTo>
                  <a:pt x="210781" y="339301"/>
                </a:lnTo>
                <a:lnTo>
                  <a:pt x="180796" y="365626"/>
                </a:lnTo>
                <a:lnTo>
                  <a:pt x="136982" y="374891"/>
                </a:lnTo>
                <a:lnTo>
                  <a:pt x="210024" y="374891"/>
                </a:lnTo>
                <a:lnTo>
                  <a:pt x="236966" y="342844"/>
                </a:lnTo>
                <a:lnTo>
                  <a:pt x="249336" y="300274"/>
                </a:lnTo>
                <a:lnTo>
                  <a:pt x="249859" y="288086"/>
                </a:lnTo>
                <a:lnTo>
                  <a:pt x="249543" y="278693"/>
                </a:lnTo>
                <a:lnTo>
                  <a:pt x="238848" y="236597"/>
                </a:lnTo>
                <a:lnTo>
                  <a:pt x="215454" y="205377"/>
                </a:lnTo>
                <a:lnTo>
                  <a:pt x="209499" y="200621"/>
                </a:lnTo>
                <a:lnTo>
                  <a:pt x="208449" y="199923"/>
                </a:lnTo>
                <a:close/>
              </a:path>
              <a:path w="250190" h="398145">
                <a:moveTo>
                  <a:pt x="200354" y="22720"/>
                </a:moveTo>
                <a:lnTo>
                  <a:pt x="132270" y="22720"/>
                </a:lnTo>
                <a:lnTo>
                  <a:pt x="140799" y="23062"/>
                </a:lnTo>
                <a:lnTo>
                  <a:pt x="148917" y="24085"/>
                </a:lnTo>
                <a:lnTo>
                  <a:pt x="187883" y="43662"/>
                </a:lnTo>
                <a:lnTo>
                  <a:pt x="207175" y="82900"/>
                </a:lnTo>
                <a:lnTo>
                  <a:pt x="208533" y="99517"/>
                </a:lnTo>
                <a:lnTo>
                  <a:pt x="208186" y="108194"/>
                </a:lnTo>
                <a:lnTo>
                  <a:pt x="196291" y="144813"/>
                </a:lnTo>
                <a:lnTo>
                  <a:pt x="163321" y="171653"/>
                </a:lnTo>
                <a:lnTo>
                  <a:pt x="132841" y="177177"/>
                </a:lnTo>
                <a:lnTo>
                  <a:pt x="198075" y="177177"/>
                </a:lnTo>
                <a:lnTo>
                  <a:pt x="222968" y="148024"/>
                </a:lnTo>
                <a:lnTo>
                  <a:pt x="233825" y="107426"/>
                </a:lnTo>
                <a:lnTo>
                  <a:pt x="234060" y="99517"/>
                </a:lnTo>
                <a:lnTo>
                  <a:pt x="233578" y="88424"/>
                </a:lnTo>
                <a:lnTo>
                  <a:pt x="222234" y="49478"/>
                </a:lnTo>
                <a:lnTo>
                  <a:pt x="205358" y="27051"/>
                </a:lnTo>
                <a:lnTo>
                  <a:pt x="200354" y="22720"/>
                </a:lnTo>
                <a:close/>
              </a:path>
            </a:pathLst>
          </a:custGeom>
          <a:solidFill>
            <a:srgbClr val="24262F"/>
          </a:solidFill>
        </p:spPr>
        <p:txBody>
          <a:bodyPr wrap="square" lIns="0" tIns="0" rIns="0" bIns="0" rtlCol="0"/>
          <a:lstStyle/>
          <a:p>
            <a:endParaRPr dirty="0"/>
          </a:p>
        </p:txBody>
      </p:sp>
      <p:sp>
        <p:nvSpPr>
          <p:cNvPr id="17" name="object 17"/>
          <p:cNvSpPr/>
          <p:nvPr/>
        </p:nvSpPr>
        <p:spPr>
          <a:xfrm>
            <a:off x="9662213" y="6814673"/>
            <a:ext cx="349250" cy="411480"/>
          </a:xfrm>
          <a:custGeom>
            <a:avLst/>
            <a:gdLst/>
            <a:ahLst/>
            <a:cxnLst/>
            <a:rect l="l" t="t" r="r" b="b"/>
            <a:pathLst>
              <a:path w="349250" h="411479">
                <a:moveTo>
                  <a:pt x="197180" y="0"/>
                </a:moveTo>
                <a:lnTo>
                  <a:pt x="156535" y="3859"/>
                </a:lnTo>
                <a:lnTo>
                  <a:pt x="118986" y="15405"/>
                </a:lnTo>
                <a:lnTo>
                  <a:pt x="85337" y="33769"/>
                </a:lnTo>
                <a:lnTo>
                  <a:pt x="44096" y="72373"/>
                </a:lnTo>
                <a:lnTo>
                  <a:pt x="23374" y="104544"/>
                </a:lnTo>
                <a:lnTo>
                  <a:pt x="8502" y="141345"/>
                </a:lnTo>
                <a:lnTo>
                  <a:pt x="945" y="181482"/>
                </a:lnTo>
                <a:lnTo>
                  <a:pt x="0" y="202717"/>
                </a:lnTo>
                <a:lnTo>
                  <a:pt x="416" y="216998"/>
                </a:lnTo>
                <a:lnTo>
                  <a:pt x="6642" y="258178"/>
                </a:lnTo>
                <a:lnTo>
                  <a:pt x="19979" y="296150"/>
                </a:lnTo>
                <a:lnTo>
                  <a:pt x="39825" y="330098"/>
                </a:lnTo>
                <a:lnTo>
                  <a:pt x="65436" y="359468"/>
                </a:lnTo>
                <a:lnTo>
                  <a:pt x="96215" y="382803"/>
                </a:lnTo>
                <a:lnTo>
                  <a:pt x="131612" y="399660"/>
                </a:lnTo>
                <a:lnTo>
                  <a:pt x="171072" y="409387"/>
                </a:lnTo>
                <a:lnTo>
                  <a:pt x="199402" y="411264"/>
                </a:lnTo>
                <a:lnTo>
                  <a:pt x="208279" y="411096"/>
                </a:lnTo>
                <a:lnTo>
                  <a:pt x="249015" y="405601"/>
                </a:lnTo>
                <a:lnTo>
                  <a:pt x="288963" y="392252"/>
                </a:lnTo>
                <a:lnTo>
                  <a:pt x="297996" y="387959"/>
                </a:lnTo>
                <a:lnTo>
                  <a:pt x="199402" y="387959"/>
                </a:lnTo>
                <a:lnTo>
                  <a:pt x="181013" y="387055"/>
                </a:lnTo>
                <a:lnTo>
                  <a:pt x="130047" y="373557"/>
                </a:lnTo>
                <a:lnTo>
                  <a:pt x="87053" y="345990"/>
                </a:lnTo>
                <a:lnTo>
                  <a:pt x="54146" y="306985"/>
                </a:lnTo>
                <a:lnTo>
                  <a:pt x="32845" y="258151"/>
                </a:lnTo>
                <a:lnTo>
                  <a:pt x="25526" y="202717"/>
                </a:lnTo>
                <a:lnTo>
                  <a:pt x="26348" y="183803"/>
                </a:lnTo>
                <a:lnTo>
                  <a:pt x="38671" y="131318"/>
                </a:lnTo>
                <a:lnTo>
                  <a:pt x="63969" y="87021"/>
                </a:lnTo>
                <a:lnTo>
                  <a:pt x="100041" y="53089"/>
                </a:lnTo>
                <a:lnTo>
                  <a:pt x="145616" y="30955"/>
                </a:lnTo>
                <a:lnTo>
                  <a:pt x="197713" y="23304"/>
                </a:lnTo>
                <a:lnTo>
                  <a:pt x="300208" y="23304"/>
                </a:lnTo>
                <a:lnTo>
                  <a:pt x="297459" y="21844"/>
                </a:lnTo>
                <a:lnTo>
                  <a:pt x="259016" y="7797"/>
                </a:lnTo>
                <a:lnTo>
                  <a:pt x="214333" y="536"/>
                </a:lnTo>
                <a:lnTo>
                  <a:pt x="205902" y="134"/>
                </a:lnTo>
                <a:lnTo>
                  <a:pt x="197180" y="0"/>
                </a:lnTo>
                <a:close/>
              </a:path>
              <a:path w="349250" h="411479">
                <a:moveTo>
                  <a:pt x="333882" y="333870"/>
                </a:moveTo>
                <a:lnTo>
                  <a:pt x="298640" y="361048"/>
                </a:lnTo>
                <a:lnTo>
                  <a:pt x="256222" y="379488"/>
                </a:lnTo>
                <a:lnTo>
                  <a:pt x="214793" y="387373"/>
                </a:lnTo>
                <a:lnTo>
                  <a:pt x="199402" y="387959"/>
                </a:lnTo>
                <a:lnTo>
                  <a:pt x="297996" y="387959"/>
                </a:lnTo>
                <a:lnTo>
                  <a:pt x="331095" y="366817"/>
                </a:lnTo>
                <a:lnTo>
                  <a:pt x="349110" y="350799"/>
                </a:lnTo>
                <a:lnTo>
                  <a:pt x="333882" y="333870"/>
                </a:lnTo>
                <a:close/>
              </a:path>
              <a:path w="349250" h="411479">
                <a:moveTo>
                  <a:pt x="300208" y="23304"/>
                </a:moveTo>
                <a:lnTo>
                  <a:pt x="197713" y="23304"/>
                </a:lnTo>
                <a:lnTo>
                  <a:pt x="212276" y="23747"/>
                </a:lnTo>
                <a:lnTo>
                  <a:pt x="226002" y="25074"/>
                </a:lnTo>
                <a:lnTo>
                  <a:pt x="272513" y="37761"/>
                </a:lnTo>
                <a:lnTo>
                  <a:pt x="308563" y="56381"/>
                </a:lnTo>
                <a:lnTo>
                  <a:pt x="324154" y="68237"/>
                </a:lnTo>
                <a:lnTo>
                  <a:pt x="339140" y="49936"/>
                </a:lnTo>
                <a:lnTo>
                  <a:pt x="331295" y="43167"/>
                </a:lnTo>
                <a:lnTo>
                  <a:pt x="322714" y="36758"/>
                </a:lnTo>
                <a:lnTo>
                  <a:pt x="313403" y="30700"/>
                </a:lnTo>
                <a:lnTo>
                  <a:pt x="303364" y="24980"/>
                </a:lnTo>
                <a:lnTo>
                  <a:pt x="300208" y="23304"/>
                </a:lnTo>
                <a:close/>
              </a:path>
            </a:pathLst>
          </a:custGeom>
          <a:solidFill>
            <a:srgbClr val="24262F"/>
          </a:solidFill>
        </p:spPr>
        <p:txBody>
          <a:bodyPr wrap="square" lIns="0" tIns="0" rIns="0" bIns="0" rtlCol="0"/>
          <a:lstStyle/>
          <a:p>
            <a:endParaRPr dirty="0"/>
          </a:p>
        </p:txBody>
      </p:sp>
      <p:sp>
        <p:nvSpPr>
          <p:cNvPr id="18" name="object 18"/>
          <p:cNvSpPr/>
          <p:nvPr/>
        </p:nvSpPr>
        <p:spPr>
          <a:xfrm>
            <a:off x="10085437" y="6821344"/>
            <a:ext cx="297180" cy="405130"/>
          </a:xfrm>
          <a:custGeom>
            <a:avLst/>
            <a:gdLst/>
            <a:ahLst/>
            <a:cxnLst/>
            <a:rect l="l" t="t" r="r" b="b"/>
            <a:pathLst>
              <a:path w="297179" h="405129">
                <a:moveTo>
                  <a:pt x="24422" y="0"/>
                </a:moveTo>
                <a:lnTo>
                  <a:pt x="0" y="0"/>
                </a:lnTo>
                <a:lnTo>
                  <a:pt x="0" y="261226"/>
                </a:lnTo>
                <a:lnTo>
                  <a:pt x="6150" y="307044"/>
                </a:lnTo>
                <a:lnTo>
                  <a:pt x="24088" y="345195"/>
                </a:lnTo>
                <a:lnTo>
                  <a:pt x="51914" y="374512"/>
                </a:lnTo>
                <a:lnTo>
                  <a:pt x="88607" y="394449"/>
                </a:lnTo>
                <a:lnTo>
                  <a:pt x="132608" y="403952"/>
                </a:lnTo>
                <a:lnTo>
                  <a:pt x="148640" y="404583"/>
                </a:lnTo>
                <a:lnTo>
                  <a:pt x="164659" y="403952"/>
                </a:lnTo>
                <a:lnTo>
                  <a:pt x="208686" y="394449"/>
                </a:lnTo>
                <a:lnTo>
                  <a:pt x="235445" y="381279"/>
                </a:lnTo>
                <a:lnTo>
                  <a:pt x="148069" y="381279"/>
                </a:lnTo>
                <a:lnTo>
                  <a:pt x="134399" y="380762"/>
                </a:lnTo>
                <a:lnTo>
                  <a:pt x="86157" y="368337"/>
                </a:lnTo>
                <a:lnTo>
                  <a:pt x="50445" y="340713"/>
                </a:lnTo>
                <a:lnTo>
                  <a:pt x="29313" y="299265"/>
                </a:lnTo>
                <a:lnTo>
                  <a:pt x="24465" y="261226"/>
                </a:lnTo>
                <a:lnTo>
                  <a:pt x="24422" y="0"/>
                </a:lnTo>
                <a:close/>
              </a:path>
              <a:path w="297179" h="405129">
                <a:moveTo>
                  <a:pt x="297002" y="0"/>
                </a:moveTo>
                <a:lnTo>
                  <a:pt x="272592" y="0"/>
                </a:lnTo>
                <a:lnTo>
                  <a:pt x="272503" y="261226"/>
                </a:lnTo>
                <a:lnTo>
                  <a:pt x="272034" y="272924"/>
                </a:lnTo>
                <a:lnTo>
                  <a:pt x="263728" y="310286"/>
                </a:lnTo>
                <a:lnTo>
                  <a:pt x="238493" y="348856"/>
                </a:lnTo>
                <a:lnTo>
                  <a:pt x="199250" y="372973"/>
                </a:lnTo>
                <a:lnTo>
                  <a:pt x="161883" y="380762"/>
                </a:lnTo>
                <a:lnTo>
                  <a:pt x="148069" y="381279"/>
                </a:lnTo>
                <a:lnTo>
                  <a:pt x="235445" y="381279"/>
                </a:lnTo>
                <a:lnTo>
                  <a:pt x="264961" y="355970"/>
                </a:lnTo>
                <a:lnTo>
                  <a:pt x="286169" y="320687"/>
                </a:lnTo>
                <a:lnTo>
                  <a:pt x="296323" y="277305"/>
                </a:lnTo>
                <a:lnTo>
                  <a:pt x="297002" y="261226"/>
                </a:lnTo>
                <a:lnTo>
                  <a:pt x="297002" y="0"/>
                </a:lnTo>
                <a:close/>
              </a:path>
            </a:pathLst>
          </a:custGeom>
          <a:solidFill>
            <a:srgbClr val="24262F"/>
          </a:solidFill>
        </p:spPr>
        <p:txBody>
          <a:bodyPr wrap="square" lIns="0" tIns="0" rIns="0" bIns="0" rtlCol="0"/>
          <a:lstStyle/>
          <a:p>
            <a:endParaRPr dirty="0"/>
          </a:p>
        </p:txBody>
      </p:sp>
      <p:sp>
        <p:nvSpPr>
          <p:cNvPr id="19" name="object 19"/>
          <p:cNvSpPr/>
          <p:nvPr/>
        </p:nvSpPr>
        <p:spPr>
          <a:xfrm>
            <a:off x="10460335" y="6814689"/>
            <a:ext cx="236854" cy="411480"/>
          </a:xfrm>
          <a:custGeom>
            <a:avLst/>
            <a:gdLst/>
            <a:ahLst/>
            <a:cxnLst/>
            <a:rect l="l" t="t" r="r" b="b"/>
            <a:pathLst>
              <a:path w="236854" h="411479">
                <a:moveTo>
                  <a:pt x="16370" y="343014"/>
                </a:moveTo>
                <a:lnTo>
                  <a:pt x="0" y="361607"/>
                </a:lnTo>
                <a:lnTo>
                  <a:pt x="6965" y="368370"/>
                </a:lnTo>
                <a:lnTo>
                  <a:pt x="14509" y="374778"/>
                </a:lnTo>
                <a:lnTo>
                  <a:pt x="54825" y="398665"/>
                </a:lnTo>
                <a:lnTo>
                  <a:pt x="93738" y="409143"/>
                </a:lnTo>
                <a:lnTo>
                  <a:pt x="121488" y="411264"/>
                </a:lnTo>
                <a:lnTo>
                  <a:pt x="134449" y="410759"/>
                </a:lnTo>
                <a:lnTo>
                  <a:pt x="179715" y="398810"/>
                </a:lnTo>
                <a:lnTo>
                  <a:pt x="198357" y="387375"/>
                </a:lnTo>
                <a:lnTo>
                  <a:pt x="122580" y="387375"/>
                </a:lnTo>
                <a:lnTo>
                  <a:pt x="110435" y="386945"/>
                </a:lnTo>
                <a:lnTo>
                  <a:pt x="68648" y="376895"/>
                </a:lnTo>
                <a:lnTo>
                  <a:pt x="29456" y="354736"/>
                </a:lnTo>
                <a:lnTo>
                  <a:pt x="22719" y="349086"/>
                </a:lnTo>
                <a:lnTo>
                  <a:pt x="16370" y="343014"/>
                </a:lnTo>
                <a:close/>
              </a:path>
              <a:path w="236854" h="411479">
                <a:moveTo>
                  <a:pt x="127025" y="0"/>
                </a:moveTo>
                <a:lnTo>
                  <a:pt x="89209" y="4848"/>
                </a:lnTo>
                <a:lnTo>
                  <a:pt x="48582" y="24780"/>
                </a:lnTo>
                <a:lnTo>
                  <a:pt x="20911" y="55499"/>
                </a:lnTo>
                <a:lnTo>
                  <a:pt x="8288" y="92988"/>
                </a:lnTo>
                <a:lnTo>
                  <a:pt x="7759" y="102882"/>
                </a:lnTo>
                <a:lnTo>
                  <a:pt x="8308" y="114105"/>
                </a:lnTo>
                <a:lnTo>
                  <a:pt x="21223" y="150838"/>
                </a:lnTo>
                <a:lnTo>
                  <a:pt x="54810" y="183070"/>
                </a:lnTo>
                <a:lnTo>
                  <a:pt x="90617" y="201679"/>
                </a:lnTo>
                <a:lnTo>
                  <a:pt x="128466" y="218295"/>
                </a:lnTo>
                <a:lnTo>
                  <a:pt x="146964" y="226682"/>
                </a:lnTo>
                <a:lnTo>
                  <a:pt x="186341" y="252235"/>
                </a:lnTo>
                <a:lnTo>
                  <a:pt x="209126" y="289336"/>
                </a:lnTo>
                <a:lnTo>
                  <a:pt x="211302" y="308914"/>
                </a:lnTo>
                <a:lnTo>
                  <a:pt x="210871" y="317702"/>
                </a:lnTo>
                <a:lnTo>
                  <a:pt x="196106" y="354809"/>
                </a:lnTo>
                <a:lnTo>
                  <a:pt x="165027" y="378774"/>
                </a:lnTo>
                <a:lnTo>
                  <a:pt x="122580" y="387375"/>
                </a:lnTo>
                <a:lnTo>
                  <a:pt x="198357" y="387375"/>
                </a:lnTo>
                <a:lnTo>
                  <a:pt x="224321" y="357403"/>
                </a:lnTo>
                <a:lnTo>
                  <a:pt x="236314" y="318445"/>
                </a:lnTo>
                <a:lnTo>
                  <a:pt x="236816" y="307809"/>
                </a:lnTo>
                <a:lnTo>
                  <a:pt x="236273" y="295777"/>
                </a:lnTo>
                <a:lnTo>
                  <a:pt x="223373" y="256537"/>
                </a:lnTo>
                <a:lnTo>
                  <a:pt x="197681" y="228017"/>
                </a:lnTo>
                <a:lnTo>
                  <a:pt x="163289" y="207434"/>
                </a:lnTo>
                <a:lnTo>
                  <a:pt x="97904" y="178295"/>
                </a:lnTo>
                <a:lnTo>
                  <a:pt x="89002" y="174129"/>
                </a:lnTo>
                <a:lnTo>
                  <a:pt x="52408" y="148597"/>
                </a:lnTo>
                <a:lnTo>
                  <a:pt x="34112" y="111534"/>
                </a:lnTo>
                <a:lnTo>
                  <a:pt x="33566" y="102057"/>
                </a:lnTo>
                <a:lnTo>
                  <a:pt x="33962" y="94879"/>
                </a:lnTo>
                <a:lnTo>
                  <a:pt x="52700" y="54258"/>
                </a:lnTo>
                <a:lnTo>
                  <a:pt x="87922" y="30657"/>
                </a:lnTo>
                <a:lnTo>
                  <a:pt x="127558" y="23863"/>
                </a:lnTo>
                <a:lnTo>
                  <a:pt x="210994" y="23863"/>
                </a:lnTo>
                <a:lnTo>
                  <a:pt x="209254" y="22734"/>
                </a:lnTo>
                <a:lnTo>
                  <a:pt x="170116" y="5816"/>
                </a:lnTo>
                <a:lnTo>
                  <a:pt x="138864" y="365"/>
                </a:lnTo>
                <a:lnTo>
                  <a:pt x="127025" y="0"/>
                </a:lnTo>
                <a:close/>
              </a:path>
              <a:path w="236854" h="411479">
                <a:moveTo>
                  <a:pt x="210994" y="23863"/>
                </a:moveTo>
                <a:lnTo>
                  <a:pt x="127558" y="23863"/>
                </a:lnTo>
                <a:lnTo>
                  <a:pt x="137303" y="24199"/>
                </a:lnTo>
                <a:lnTo>
                  <a:pt x="146535" y="25209"/>
                </a:lnTo>
                <a:lnTo>
                  <a:pt x="184975" y="37922"/>
                </a:lnTo>
                <a:lnTo>
                  <a:pt x="214655" y="57962"/>
                </a:lnTo>
                <a:lnTo>
                  <a:pt x="228231" y="36880"/>
                </a:lnTo>
                <a:lnTo>
                  <a:pt x="222426" y="31892"/>
                </a:lnTo>
                <a:lnTo>
                  <a:pt x="216100" y="27176"/>
                </a:lnTo>
                <a:lnTo>
                  <a:pt x="210994" y="23863"/>
                </a:lnTo>
                <a:close/>
              </a:path>
            </a:pathLst>
          </a:custGeom>
          <a:solidFill>
            <a:srgbClr val="24262F"/>
          </a:solidFill>
        </p:spPr>
        <p:txBody>
          <a:bodyPr wrap="square" lIns="0" tIns="0" rIns="0" bIns="0" rtlCol="0"/>
          <a:lstStyle/>
          <a:p>
            <a:endParaRPr dirty="0"/>
          </a:p>
        </p:txBody>
      </p:sp>
      <p:sp>
        <p:nvSpPr>
          <p:cNvPr id="20" name="object 20"/>
          <p:cNvSpPr/>
          <p:nvPr/>
        </p:nvSpPr>
        <p:spPr>
          <a:xfrm>
            <a:off x="9298474" y="6821354"/>
            <a:ext cx="323850" cy="398145"/>
          </a:xfrm>
          <a:custGeom>
            <a:avLst/>
            <a:gdLst/>
            <a:ahLst/>
            <a:cxnLst/>
            <a:rect l="l" t="t" r="r" b="b"/>
            <a:pathLst>
              <a:path w="323850" h="398145">
                <a:moveTo>
                  <a:pt x="174980" y="0"/>
                </a:moveTo>
                <a:lnTo>
                  <a:pt x="148640" y="0"/>
                </a:lnTo>
                <a:lnTo>
                  <a:pt x="0" y="397649"/>
                </a:lnTo>
                <a:lnTo>
                  <a:pt x="26060" y="397649"/>
                </a:lnTo>
                <a:lnTo>
                  <a:pt x="77088" y="260108"/>
                </a:lnTo>
                <a:lnTo>
                  <a:pt x="99771" y="200024"/>
                </a:lnTo>
                <a:lnTo>
                  <a:pt x="249749" y="200024"/>
                </a:lnTo>
                <a:lnTo>
                  <a:pt x="240981" y="176568"/>
                </a:lnTo>
                <a:lnTo>
                  <a:pt x="108610" y="176568"/>
                </a:lnTo>
                <a:lnTo>
                  <a:pt x="146418" y="76238"/>
                </a:lnTo>
                <a:lnTo>
                  <a:pt x="161112" y="28549"/>
                </a:lnTo>
                <a:lnTo>
                  <a:pt x="185652" y="28549"/>
                </a:lnTo>
                <a:lnTo>
                  <a:pt x="174980" y="0"/>
                </a:lnTo>
                <a:close/>
              </a:path>
              <a:path w="323850" h="398145">
                <a:moveTo>
                  <a:pt x="249749" y="200024"/>
                </a:moveTo>
                <a:lnTo>
                  <a:pt x="223431" y="200024"/>
                </a:lnTo>
                <a:lnTo>
                  <a:pt x="237388" y="237337"/>
                </a:lnTo>
                <a:lnTo>
                  <a:pt x="245960" y="260108"/>
                </a:lnTo>
                <a:lnTo>
                  <a:pt x="297535" y="397649"/>
                </a:lnTo>
                <a:lnTo>
                  <a:pt x="323621" y="397649"/>
                </a:lnTo>
                <a:lnTo>
                  <a:pt x="249749" y="200024"/>
                </a:lnTo>
                <a:close/>
              </a:path>
              <a:path w="323850" h="398145">
                <a:moveTo>
                  <a:pt x="185652" y="28549"/>
                </a:moveTo>
                <a:lnTo>
                  <a:pt x="162509" y="28549"/>
                </a:lnTo>
                <a:lnTo>
                  <a:pt x="167462" y="46037"/>
                </a:lnTo>
                <a:lnTo>
                  <a:pt x="168973" y="50812"/>
                </a:lnTo>
                <a:lnTo>
                  <a:pt x="170548" y="56006"/>
                </a:lnTo>
                <a:lnTo>
                  <a:pt x="173862" y="67081"/>
                </a:lnTo>
                <a:lnTo>
                  <a:pt x="175526" y="72021"/>
                </a:lnTo>
                <a:lnTo>
                  <a:pt x="177203" y="76238"/>
                </a:lnTo>
                <a:lnTo>
                  <a:pt x="214680" y="176568"/>
                </a:lnTo>
                <a:lnTo>
                  <a:pt x="240981" y="176568"/>
                </a:lnTo>
                <a:lnTo>
                  <a:pt x="185652" y="28549"/>
                </a:lnTo>
                <a:close/>
              </a:path>
            </a:pathLst>
          </a:custGeom>
          <a:solidFill>
            <a:srgbClr val="24262F"/>
          </a:solidFill>
        </p:spPr>
        <p:txBody>
          <a:bodyPr wrap="square" lIns="0" tIns="0" rIns="0" bIns="0" rtlCol="0"/>
          <a:lstStyle/>
          <a:p>
            <a:endParaRPr dirty="0"/>
          </a:p>
        </p:txBody>
      </p:sp>
      <p:sp>
        <p:nvSpPr>
          <p:cNvPr id="21" name="object 21"/>
          <p:cNvSpPr/>
          <p:nvPr/>
        </p:nvSpPr>
        <p:spPr>
          <a:xfrm>
            <a:off x="8582878" y="6821354"/>
            <a:ext cx="323850" cy="398145"/>
          </a:xfrm>
          <a:custGeom>
            <a:avLst/>
            <a:gdLst/>
            <a:ahLst/>
            <a:cxnLst/>
            <a:rect l="l" t="t" r="r" b="b"/>
            <a:pathLst>
              <a:path w="323850" h="398145">
                <a:moveTo>
                  <a:pt x="174967" y="0"/>
                </a:moveTo>
                <a:lnTo>
                  <a:pt x="148640" y="0"/>
                </a:lnTo>
                <a:lnTo>
                  <a:pt x="0" y="397649"/>
                </a:lnTo>
                <a:lnTo>
                  <a:pt x="26060" y="397649"/>
                </a:lnTo>
                <a:lnTo>
                  <a:pt x="77088" y="260108"/>
                </a:lnTo>
                <a:lnTo>
                  <a:pt x="99771" y="200024"/>
                </a:lnTo>
                <a:lnTo>
                  <a:pt x="249743" y="200024"/>
                </a:lnTo>
                <a:lnTo>
                  <a:pt x="240974" y="176568"/>
                </a:lnTo>
                <a:lnTo>
                  <a:pt x="108610" y="176568"/>
                </a:lnTo>
                <a:lnTo>
                  <a:pt x="146418" y="76238"/>
                </a:lnTo>
                <a:lnTo>
                  <a:pt x="161112" y="28549"/>
                </a:lnTo>
                <a:lnTo>
                  <a:pt x="185640" y="28549"/>
                </a:lnTo>
                <a:lnTo>
                  <a:pt x="174967" y="0"/>
                </a:lnTo>
                <a:close/>
              </a:path>
              <a:path w="323850" h="398145">
                <a:moveTo>
                  <a:pt x="249743" y="200024"/>
                </a:moveTo>
                <a:lnTo>
                  <a:pt x="223431" y="200024"/>
                </a:lnTo>
                <a:lnTo>
                  <a:pt x="237388" y="237337"/>
                </a:lnTo>
                <a:lnTo>
                  <a:pt x="245960" y="260108"/>
                </a:lnTo>
                <a:lnTo>
                  <a:pt x="297535" y="397649"/>
                </a:lnTo>
                <a:lnTo>
                  <a:pt x="323621" y="397649"/>
                </a:lnTo>
                <a:lnTo>
                  <a:pt x="249743" y="200024"/>
                </a:lnTo>
                <a:close/>
              </a:path>
              <a:path w="323850" h="398145">
                <a:moveTo>
                  <a:pt x="185640" y="28549"/>
                </a:moveTo>
                <a:lnTo>
                  <a:pt x="162509" y="28549"/>
                </a:lnTo>
                <a:lnTo>
                  <a:pt x="167462" y="46037"/>
                </a:lnTo>
                <a:lnTo>
                  <a:pt x="168973" y="50812"/>
                </a:lnTo>
                <a:lnTo>
                  <a:pt x="170548" y="56006"/>
                </a:lnTo>
                <a:lnTo>
                  <a:pt x="173862" y="67081"/>
                </a:lnTo>
                <a:lnTo>
                  <a:pt x="175513" y="72021"/>
                </a:lnTo>
                <a:lnTo>
                  <a:pt x="177203" y="76238"/>
                </a:lnTo>
                <a:lnTo>
                  <a:pt x="214680" y="176568"/>
                </a:lnTo>
                <a:lnTo>
                  <a:pt x="240974" y="176568"/>
                </a:lnTo>
                <a:lnTo>
                  <a:pt x="185640" y="28549"/>
                </a:lnTo>
                <a:close/>
              </a:path>
            </a:pathLst>
          </a:custGeom>
          <a:solidFill>
            <a:srgbClr val="24262F"/>
          </a:solidFill>
        </p:spPr>
        <p:txBody>
          <a:bodyPr wrap="square" lIns="0" tIns="0" rIns="0" bIns="0" rtlCol="0"/>
          <a:lstStyle/>
          <a:p>
            <a:endParaRPr dirty="0"/>
          </a:p>
        </p:txBody>
      </p:sp>
      <p:sp>
        <p:nvSpPr>
          <p:cNvPr id="22" name="object 22"/>
          <p:cNvSpPr/>
          <p:nvPr/>
        </p:nvSpPr>
        <p:spPr>
          <a:xfrm>
            <a:off x="7842377" y="6683373"/>
            <a:ext cx="683895" cy="674370"/>
          </a:xfrm>
          <a:custGeom>
            <a:avLst/>
            <a:gdLst/>
            <a:ahLst/>
            <a:cxnLst/>
            <a:rect l="l" t="t" r="r" b="b"/>
            <a:pathLst>
              <a:path w="683895" h="674370">
                <a:moveTo>
                  <a:pt x="260959" y="0"/>
                </a:moveTo>
                <a:lnTo>
                  <a:pt x="217264" y="13774"/>
                </a:lnTo>
                <a:lnTo>
                  <a:pt x="176317" y="33030"/>
                </a:lnTo>
                <a:lnTo>
                  <a:pt x="138554" y="57332"/>
                </a:lnTo>
                <a:lnTo>
                  <a:pt x="104411" y="86244"/>
                </a:lnTo>
                <a:lnTo>
                  <a:pt x="74325" y="119330"/>
                </a:lnTo>
                <a:lnTo>
                  <a:pt x="48731" y="156155"/>
                </a:lnTo>
                <a:lnTo>
                  <a:pt x="28065" y="196283"/>
                </a:lnTo>
                <a:lnTo>
                  <a:pt x="12764" y="239279"/>
                </a:lnTo>
                <a:lnTo>
                  <a:pt x="3263" y="284706"/>
                </a:lnTo>
                <a:lnTo>
                  <a:pt x="0" y="332130"/>
                </a:lnTo>
                <a:lnTo>
                  <a:pt x="3119" y="378502"/>
                </a:lnTo>
                <a:lnTo>
                  <a:pt x="12207" y="422978"/>
                </a:lnTo>
                <a:lnTo>
                  <a:pt x="26856" y="465152"/>
                </a:lnTo>
                <a:lnTo>
                  <a:pt x="46659" y="504616"/>
                </a:lnTo>
                <a:lnTo>
                  <a:pt x="71209" y="540962"/>
                </a:lnTo>
                <a:lnTo>
                  <a:pt x="100098" y="573784"/>
                </a:lnTo>
                <a:lnTo>
                  <a:pt x="132919" y="602674"/>
                </a:lnTo>
                <a:lnTo>
                  <a:pt x="169265" y="627224"/>
                </a:lnTo>
                <a:lnTo>
                  <a:pt x="208729" y="647028"/>
                </a:lnTo>
                <a:lnTo>
                  <a:pt x="250904" y="661678"/>
                </a:lnTo>
                <a:lnTo>
                  <a:pt x="295382" y="670767"/>
                </a:lnTo>
                <a:lnTo>
                  <a:pt x="341756" y="673887"/>
                </a:lnTo>
                <a:lnTo>
                  <a:pt x="388131" y="670767"/>
                </a:lnTo>
                <a:lnTo>
                  <a:pt x="432609" y="661678"/>
                </a:lnTo>
                <a:lnTo>
                  <a:pt x="474784" y="647028"/>
                </a:lnTo>
                <a:lnTo>
                  <a:pt x="514248" y="627224"/>
                </a:lnTo>
                <a:lnTo>
                  <a:pt x="550594" y="602674"/>
                </a:lnTo>
                <a:lnTo>
                  <a:pt x="583415" y="573784"/>
                </a:lnTo>
                <a:lnTo>
                  <a:pt x="612304" y="540962"/>
                </a:lnTo>
                <a:lnTo>
                  <a:pt x="615354" y="536447"/>
                </a:lnTo>
                <a:lnTo>
                  <a:pt x="68351" y="536447"/>
                </a:lnTo>
                <a:lnTo>
                  <a:pt x="260959" y="0"/>
                </a:lnTo>
                <a:close/>
              </a:path>
              <a:path w="683895" h="674370">
                <a:moveTo>
                  <a:pt x="449922" y="7848"/>
                </a:moveTo>
                <a:lnTo>
                  <a:pt x="260121" y="536447"/>
                </a:lnTo>
                <a:lnTo>
                  <a:pt x="332968" y="536447"/>
                </a:lnTo>
                <a:lnTo>
                  <a:pt x="474891" y="128574"/>
                </a:lnTo>
                <a:lnTo>
                  <a:pt x="615335" y="128574"/>
                </a:lnTo>
                <a:lnTo>
                  <a:pt x="603191" y="111998"/>
                </a:lnTo>
                <a:lnTo>
                  <a:pt x="570811" y="78485"/>
                </a:lnTo>
                <a:lnTo>
                  <a:pt x="534144" y="49626"/>
                </a:lnTo>
                <a:lnTo>
                  <a:pt x="493683" y="25917"/>
                </a:lnTo>
                <a:lnTo>
                  <a:pt x="449922" y="7848"/>
                </a:lnTo>
                <a:close/>
              </a:path>
              <a:path w="683895" h="674370">
                <a:moveTo>
                  <a:pt x="615546" y="536162"/>
                </a:moveTo>
                <a:lnTo>
                  <a:pt x="615354" y="536447"/>
                </a:lnTo>
                <a:lnTo>
                  <a:pt x="615645" y="536447"/>
                </a:lnTo>
                <a:lnTo>
                  <a:pt x="615546" y="536162"/>
                </a:lnTo>
                <a:close/>
              </a:path>
              <a:path w="683895" h="674370">
                <a:moveTo>
                  <a:pt x="615335" y="128574"/>
                </a:moveTo>
                <a:lnTo>
                  <a:pt x="474891" y="128574"/>
                </a:lnTo>
                <a:lnTo>
                  <a:pt x="615546" y="536162"/>
                </a:lnTo>
                <a:lnTo>
                  <a:pt x="656657" y="465152"/>
                </a:lnTo>
                <a:lnTo>
                  <a:pt x="671306" y="422978"/>
                </a:lnTo>
                <a:lnTo>
                  <a:pt x="680394" y="378502"/>
                </a:lnTo>
                <a:lnTo>
                  <a:pt x="683513" y="332130"/>
                </a:lnTo>
                <a:lnTo>
                  <a:pt x="679972" y="282739"/>
                </a:lnTo>
                <a:lnTo>
                  <a:pt x="669675" y="235536"/>
                </a:lnTo>
                <a:lnTo>
                  <a:pt x="653117" y="191017"/>
                </a:lnTo>
                <a:lnTo>
                  <a:pt x="630791" y="149673"/>
                </a:lnTo>
                <a:lnTo>
                  <a:pt x="615335" y="128574"/>
                </a:lnTo>
                <a:close/>
              </a:path>
            </a:pathLst>
          </a:custGeom>
          <a:solidFill>
            <a:srgbClr val="E14428"/>
          </a:solidFill>
        </p:spPr>
        <p:txBody>
          <a:bodyPr wrap="square" lIns="0" tIns="0" rIns="0" bIns="0" rtlCol="0"/>
          <a:lstStyle/>
          <a:p>
            <a:endParaRPr dirty="0"/>
          </a:p>
        </p:txBody>
      </p:sp>
      <p:pic>
        <p:nvPicPr>
          <p:cNvPr id="23" name="Picture 22">
            <a:extLst>
              <a:ext uri="{FF2B5EF4-FFF2-40B4-BE49-F238E27FC236}">
                <a16:creationId xmlns:a16="http://schemas.microsoft.com/office/drawing/2014/main" id="{C800A6C4-379B-4C37-881E-8EF8436631D5}"/>
              </a:ext>
            </a:extLst>
          </p:cNvPr>
          <p:cNvPicPr>
            <a:picLocks noChangeAspect="1"/>
          </p:cNvPicPr>
          <p:nvPr/>
        </p:nvPicPr>
        <p:blipFill>
          <a:blip r:embed="rId3"/>
          <a:stretch>
            <a:fillRect/>
          </a:stretch>
        </p:blipFill>
        <p:spPr>
          <a:xfrm>
            <a:off x="373597" y="6683373"/>
            <a:ext cx="4090771" cy="737680"/>
          </a:xfrm>
          <a:prstGeom prst="rect">
            <a:avLst/>
          </a:prstGeom>
        </p:spPr>
      </p:pic>
      <p:sp>
        <p:nvSpPr>
          <p:cNvPr id="24" name="TextBox 23">
            <a:extLst>
              <a:ext uri="{FF2B5EF4-FFF2-40B4-BE49-F238E27FC236}">
                <a16:creationId xmlns:a16="http://schemas.microsoft.com/office/drawing/2014/main" id="{2713CEB0-5E2C-42AE-86B1-6B050D700DC0}"/>
              </a:ext>
            </a:extLst>
          </p:cNvPr>
          <p:cNvSpPr txBox="1"/>
          <p:nvPr/>
        </p:nvSpPr>
        <p:spPr>
          <a:xfrm>
            <a:off x="373597" y="826592"/>
            <a:ext cx="6713003" cy="923330"/>
          </a:xfrm>
          <a:prstGeom prst="rect">
            <a:avLst/>
          </a:prstGeom>
          <a:noFill/>
        </p:spPr>
        <p:txBody>
          <a:bodyPr wrap="square" rtlCol="0">
            <a:spAutoFit/>
          </a:bodyPr>
          <a:lstStyle/>
          <a:p>
            <a:r>
              <a:rPr lang="en-US" sz="3600" dirty="0"/>
              <a:t>HotDocs – Sales Training</a:t>
            </a:r>
          </a:p>
          <a:p>
            <a:r>
              <a:rPr lang="en-US" dirty="0"/>
              <a:t>July 2019</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2986" y="1600200"/>
            <a:ext cx="11457870" cy="5867400"/>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Added Costs for potentially marginal gains</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A Custom application needs developed</a:t>
            </a:r>
          </a:p>
          <a:p>
            <a:pPr marL="1517650" marR="1027430" lvl="3" indent="-285750">
              <a:spcBef>
                <a:spcPts val="900"/>
              </a:spcBef>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Added cost of development – whether we do it or the customer does it</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Custom applications are NOT included in HotDocs support from AbacusNext</a:t>
            </a:r>
          </a:p>
          <a:p>
            <a:pPr marL="1517650" marR="1027430" lvl="3"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Currently any support on custom apps would need paid for professional services time.</a:t>
            </a:r>
          </a:p>
          <a:p>
            <a:pPr marL="1231900" marR="1027430" lvl="3" algn="l" defTabSz="914400" rtl="0" eaLnBrk="1" fontAlgn="auto" latinLnBrk="0" hangingPunct="1">
              <a:lnSpc>
                <a:spcPct val="100000"/>
              </a:lnSpc>
              <a:spcBef>
                <a:spcPts val="900"/>
              </a:spcBef>
              <a:spcAft>
                <a:spcPts val="0"/>
              </a:spcAft>
              <a:buClrTx/>
              <a:buSzTx/>
              <a:tabLst>
                <a:tab pos="304165" algn="l"/>
                <a:tab pos="304800" algn="l"/>
              </a:tabLst>
              <a:defRPr/>
            </a:pPr>
            <a:endParaRPr kumimoji="0" lang="en-US" sz="2000" b="0" i="0" u="none" strike="noStrike" kern="1200" cap="none" spc="-85" normalizeH="0" baseline="0" noProof="0" dirty="0">
              <a:ln>
                <a:noFill/>
              </a:ln>
              <a:solidFill>
                <a:srgbClr val="515151"/>
              </a:solidFill>
              <a:effectLst/>
              <a:uLnTx/>
              <a:uFillTx/>
              <a:latin typeface="Lato Medium"/>
              <a:ea typeface="+mn-ea"/>
              <a:cs typeface="+mn-cs"/>
            </a:endParaRPr>
          </a:p>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Sales Cycle Stretches</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Customer requirements for integration take time to scope </a:t>
            </a:r>
          </a:p>
          <a:p>
            <a:pPr marL="1517650" marR="1027430" lvl="3"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Additional thinking for customer to do</a:t>
            </a:r>
          </a:p>
          <a:p>
            <a:pPr marL="1517650" marR="1027430" lvl="3" indent="-285750">
              <a:spcBef>
                <a:spcPts val="900"/>
              </a:spcBef>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Scoping process for AbacusNext pre-sales and pro-services to do (PSE process)</a:t>
            </a:r>
          </a:p>
          <a:p>
            <a:pPr marL="1517650" marR="1027430" lvl="3"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Sales cycle stretches to around </a:t>
            </a:r>
            <a:r>
              <a:rPr lang="en-US" sz="1400" spc="-85" dirty="0">
                <a:solidFill>
                  <a:srgbClr val="515151"/>
                </a:solidFill>
                <a:latin typeface="Lato Medium"/>
              </a:rPr>
              <a:t>4-</a:t>
            </a:r>
            <a:r>
              <a:rPr kumimoji="0" lang="en-US" sz="1400" b="0" i="0" u="none" strike="noStrike" kern="1200" cap="none" spc="-85" normalizeH="0" baseline="0" noProof="0" dirty="0">
                <a:ln>
                  <a:noFill/>
                </a:ln>
                <a:solidFill>
                  <a:srgbClr val="515151"/>
                </a:solidFill>
                <a:effectLst/>
                <a:uLnTx/>
                <a:uFillTx/>
                <a:latin typeface="Lato Medium"/>
                <a:ea typeface="+mn-ea"/>
                <a:cs typeface="+mn-cs"/>
              </a:rPr>
              <a:t>6 months and in some cases 6-12 months!</a:t>
            </a:r>
          </a:p>
          <a:p>
            <a:pPr marL="1517650" marR="1027430" lvl="3"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Integrations compromise our price model and push into a space where custom application designers can compete</a:t>
            </a: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spcBef>
                <a:spcPts val="900"/>
              </a:spcBef>
              <a:buFont typeface="Arial" panose="020B0604020202020204" pitchFamily="34" charset="0"/>
              <a:buChar char="•"/>
              <a:tabLst>
                <a:tab pos="304165" algn="l"/>
                <a:tab pos="304800" algn="l"/>
              </a:tabLst>
              <a:defRPr/>
            </a:pPr>
            <a:endParaRPr lang="en-US" spc="-85" dirty="0">
              <a:solidFill>
                <a:srgbClr val="515151"/>
              </a:solidFill>
              <a:latin typeface="Lato Medium"/>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Integrations – Drawbacks</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10</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spTree>
    <p:extLst>
      <p:ext uri="{BB962C8B-B14F-4D97-AF65-F5344CB8AC3E}">
        <p14:creationId xmlns:p14="http://schemas.microsoft.com/office/powerpoint/2010/main" val="116375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72986" y="1600200"/>
            <a:ext cx="11457870" cy="5867400"/>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pPr marL="317500" marR="1027430" lvl="1">
              <a:spcBef>
                <a:spcPts val="900"/>
              </a:spcBef>
              <a:tabLst>
                <a:tab pos="304165" algn="l"/>
                <a:tab pos="304800" algn="l"/>
              </a:tabLst>
              <a:defRPr/>
            </a:pPr>
            <a:r>
              <a:rPr lang="en-US" sz="2800" spc="-85" dirty="0">
                <a:solidFill>
                  <a:srgbClr val="515151"/>
                </a:solidFill>
                <a:latin typeface="Lato Medium"/>
              </a:rPr>
              <a:t>In Summary</a:t>
            </a:r>
          </a:p>
          <a:p>
            <a:pPr marL="317500" marR="1027430" lvl="1">
              <a:spcBef>
                <a:spcPts val="900"/>
              </a:spcBef>
              <a:tabLst>
                <a:tab pos="304165" algn="l"/>
                <a:tab pos="304800" algn="l"/>
              </a:tabLst>
              <a:defRPr/>
            </a:pPr>
            <a:endParaRPr lang="en-US" sz="2000" spc="-85" dirty="0">
              <a:solidFill>
                <a:srgbClr val="515151"/>
              </a:solidFill>
              <a:latin typeface="Lato Medium"/>
            </a:endParaRP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Keep it simple – make more $$$</a:t>
            </a:r>
          </a:p>
          <a:p>
            <a:pPr marL="1060450" marR="1027430" lvl="2" indent="-285750">
              <a:spcBef>
                <a:spcPts val="900"/>
              </a:spcBef>
              <a:buFont typeface="Arial" panose="020B0604020202020204" pitchFamily="34" charset="0"/>
              <a:buChar char="•"/>
              <a:tabLst>
                <a:tab pos="304165" algn="l"/>
                <a:tab pos="304800" algn="l"/>
              </a:tabLst>
              <a:defRPr/>
            </a:pPr>
            <a:r>
              <a:rPr lang="en-US" spc="-85" dirty="0">
                <a:solidFill>
                  <a:srgbClr val="515151"/>
                </a:solidFill>
                <a:latin typeface="Lato Medium"/>
              </a:rPr>
              <a:t>Keep customer focused on Out of the Box benefits and functionality for a quicker easier sale</a:t>
            </a:r>
          </a:p>
          <a:p>
            <a:pPr marL="1060450" marR="1027430" lvl="2" indent="-285750">
              <a:spcBef>
                <a:spcPts val="900"/>
              </a:spcBef>
              <a:buFont typeface="Arial" panose="020B0604020202020204" pitchFamily="34" charset="0"/>
              <a:buChar char="•"/>
              <a:tabLst>
                <a:tab pos="304165" algn="l"/>
                <a:tab pos="304800" algn="l"/>
              </a:tabLst>
              <a:defRPr/>
            </a:pPr>
            <a:r>
              <a:rPr lang="en-US" spc="-85" dirty="0">
                <a:solidFill>
                  <a:srgbClr val="515151"/>
                </a:solidFill>
                <a:latin typeface="Lato Medium"/>
              </a:rPr>
              <a:t>If Integrations </a:t>
            </a:r>
            <a:r>
              <a:rPr lang="en-US" i="1" spc="-85" dirty="0">
                <a:solidFill>
                  <a:srgbClr val="515151"/>
                </a:solidFill>
                <a:latin typeface="Lato Medium"/>
              </a:rPr>
              <a:t>are</a:t>
            </a:r>
            <a:r>
              <a:rPr lang="en-US" spc="-85" dirty="0">
                <a:solidFill>
                  <a:srgbClr val="515151"/>
                </a:solidFill>
                <a:latin typeface="Lato Medium"/>
              </a:rPr>
              <a:t> required, be prepared for a lot more work</a:t>
            </a:r>
          </a:p>
          <a:p>
            <a:pPr marL="1517650" marR="1027430" lvl="3"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If you need to deliver integration services, try to position it as a phase 2 deliverable. Phase 1 is the delivery of HotDocs and Phase 2 is the integration of HotDocs with the other services – we can prove the ROI and focus the client on immediate Low Hanging Fruit.</a:t>
            </a:r>
          </a:p>
          <a:p>
            <a:pPr marL="1060450" marR="1027430" lvl="2" indent="-285750">
              <a:spcBef>
                <a:spcPts val="900"/>
              </a:spcBef>
              <a:buFont typeface="Arial" panose="020B0604020202020204" pitchFamily="34" charset="0"/>
              <a:buChar char="•"/>
              <a:tabLst>
                <a:tab pos="304165" algn="l"/>
                <a:tab pos="304800" algn="l"/>
              </a:tabLst>
              <a:defRPr/>
            </a:pPr>
            <a:r>
              <a:rPr lang="en-US" spc="-85" dirty="0">
                <a:solidFill>
                  <a:srgbClr val="515151"/>
                </a:solidFill>
                <a:latin typeface="Lato Medium"/>
              </a:rPr>
              <a:t>Upsell opportunity for Template Consultancy &amp; Training (more later)</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Out of the Box vs Integrations</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11</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spTree>
    <p:extLst>
      <p:ext uri="{BB962C8B-B14F-4D97-AF65-F5344CB8AC3E}">
        <p14:creationId xmlns:p14="http://schemas.microsoft.com/office/powerpoint/2010/main" val="135946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2986" y="1600200"/>
            <a:ext cx="11457870" cy="5867400"/>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Brief business bio – What do they do as a business?</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How do repeatable documents fit into their business process? </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Type of documents they currently produce, are they simple or complex?</a:t>
            </a: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Do they use document automation currently?</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Home grown system</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Competitor solution</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Previous version of HotDocs</a:t>
            </a: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Expansion on current process for document production,</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Number of people involved generating or utilizing current documents.</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Effectiveness of the current process, including challenges, errors and inefficiencies. </a:t>
            </a: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What do they perceive as the benefits of using HotDocs?</a:t>
            </a: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Do they have a specific time critical event? When do they want to start process?</a:t>
            </a: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Budget and appetite to proceed.</a:t>
            </a: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Are we speaking to the decision maker? If not who is that and when can we speak to them?</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8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Qualifying the Business Need – The Prospect</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12</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spTree>
    <p:extLst>
      <p:ext uri="{BB962C8B-B14F-4D97-AF65-F5344CB8AC3E}">
        <p14:creationId xmlns:p14="http://schemas.microsoft.com/office/powerpoint/2010/main" val="89105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8532" y="1295400"/>
            <a:ext cx="11457870" cy="6324600"/>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pPr marR="1027430" indent="-139700">
              <a:spcBef>
                <a:spcPts val="900"/>
              </a:spcBef>
              <a:tabLst>
                <a:tab pos="304165" algn="l"/>
                <a:tab pos="304800" algn="l"/>
              </a:tabLst>
              <a:defRPr/>
            </a:pPr>
            <a:endParaRPr kumimoji="0" lang="en-US"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Qualifying the Business Need – HotDocs Fit?</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13</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pic>
        <p:nvPicPr>
          <p:cNvPr id="6" name="Picture 5">
            <a:extLst>
              <a:ext uri="{FF2B5EF4-FFF2-40B4-BE49-F238E27FC236}">
                <a16:creationId xmlns:a16="http://schemas.microsoft.com/office/drawing/2014/main" id="{70E58326-181C-4BDC-B216-A3A446B24D8E}"/>
              </a:ext>
            </a:extLst>
          </p:cNvPr>
          <p:cNvPicPr>
            <a:picLocks noChangeAspect="1"/>
          </p:cNvPicPr>
          <p:nvPr/>
        </p:nvPicPr>
        <p:blipFill>
          <a:blip r:embed="rId3"/>
          <a:stretch>
            <a:fillRect/>
          </a:stretch>
        </p:blipFill>
        <p:spPr>
          <a:xfrm>
            <a:off x="2915967" y="1355400"/>
            <a:ext cx="7083000" cy="1863000"/>
          </a:xfrm>
          <a:prstGeom prst="rect">
            <a:avLst/>
          </a:prstGeom>
        </p:spPr>
      </p:pic>
      <p:pic>
        <p:nvPicPr>
          <p:cNvPr id="8" name="Picture 7">
            <a:extLst>
              <a:ext uri="{FF2B5EF4-FFF2-40B4-BE49-F238E27FC236}">
                <a16:creationId xmlns:a16="http://schemas.microsoft.com/office/drawing/2014/main" id="{23089520-219E-4B05-A438-76F542AA347F}"/>
              </a:ext>
            </a:extLst>
          </p:cNvPr>
          <p:cNvPicPr>
            <a:picLocks noChangeAspect="1"/>
          </p:cNvPicPr>
          <p:nvPr/>
        </p:nvPicPr>
        <p:blipFill>
          <a:blip r:embed="rId4"/>
          <a:stretch>
            <a:fillRect/>
          </a:stretch>
        </p:blipFill>
        <p:spPr>
          <a:xfrm>
            <a:off x="2122329" y="4696030"/>
            <a:ext cx="4114800" cy="2876365"/>
          </a:xfrm>
          <a:prstGeom prst="rect">
            <a:avLst/>
          </a:prstGeom>
        </p:spPr>
      </p:pic>
      <p:pic>
        <p:nvPicPr>
          <p:cNvPr id="10" name="Picture 9">
            <a:extLst>
              <a:ext uri="{FF2B5EF4-FFF2-40B4-BE49-F238E27FC236}">
                <a16:creationId xmlns:a16="http://schemas.microsoft.com/office/drawing/2014/main" id="{3BD05650-95B1-4D45-BF13-02D32D117DE5}"/>
              </a:ext>
            </a:extLst>
          </p:cNvPr>
          <p:cNvPicPr>
            <a:picLocks noChangeAspect="1"/>
          </p:cNvPicPr>
          <p:nvPr/>
        </p:nvPicPr>
        <p:blipFill>
          <a:blip r:embed="rId5"/>
          <a:stretch>
            <a:fillRect/>
          </a:stretch>
        </p:blipFill>
        <p:spPr>
          <a:xfrm>
            <a:off x="6577944" y="4708630"/>
            <a:ext cx="5225270" cy="2863765"/>
          </a:xfrm>
          <a:prstGeom prst="rect">
            <a:avLst/>
          </a:prstGeom>
        </p:spPr>
      </p:pic>
      <p:pic>
        <p:nvPicPr>
          <p:cNvPr id="13" name="Picture 12">
            <a:extLst>
              <a:ext uri="{FF2B5EF4-FFF2-40B4-BE49-F238E27FC236}">
                <a16:creationId xmlns:a16="http://schemas.microsoft.com/office/drawing/2014/main" id="{338E9F54-DDB6-4C10-8909-B680CFB0F7B4}"/>
              </a:ext>
            </a:extLst>
          </p:cNvPr>
          <p:cNvPicPr>
            <a:picLocks noChangeAspect="1"/>
          </p:cNvPicPr>
          <p:nvPr/>
        </p:nvPicPr>
        <p:blipFill>
          <a:blip r:embed="rId6"/>
          <a:stretch>
            <a:fillRect/>
          </a:stretch>
        </p:blipFill>
        <p:spPr>
          <a:xfrm>
            <a:off x="5226300" y="3616200"/>
            <a:ext cx="2349000" cy="540000"/>
          </a:xfrm>
          <a:prstGeom prst="rect">
            <a:avLst/>
          </a:prstGeom>
        </p:spPr>
      </p:pic>
      <p:cxnSp>
        <p:nvCxnSpPr>
          <p:cNvPr id="15" name="Straight Arrow Connector 14">
            <a:extLst>
              <a:ext uri="{FF2B5EF4-FFF2-40B4-BE49-F238E27FC236}">
                <a16:creationId xmlns:a16="http://schemas.microsoft.com/office/drawing/2014/main" id="{7A82F147-EA1D-4016-85D2-C5467398BC2B}"/>
              </a:ext>
            </a:extLst>
          </p:cNvPr>
          <p:cNvCxnSpPr/>
          <p:nvPr/>
        </p:nvCxnSpPr>
        <p:spPr>
          <a:xfrm>
            <a:off x="6400800" y="4156200"/>
            <a:ext cx="2514600" cy="539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DE295EC-DD8D-4344-BB35-B904EA544132}"/>
              </a:ext>
            </a:extLst>
          </p:cNvPr>
          <p:cNvCxnSpPr/>
          <p:nvPr/>
        </p:nvCxnSpPr>
        <p:spPr>
          <a:xfrm flipH="1">
            <a:off x="4419600" y="4156200"/>
            <a:ext cx="1981200" cy="552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12E43C9-1CC2-4204-9EFB-0CA1DFF03405}"/>
              </a:ext>
            </a:extLst>
          </p:cNvPr>
          <p:cNvCxnSpPr/>
          <p:nvPr/>
        </p:nvCxnSpPr>
        <p:spPr>
          <a:xfrm>
            <a:off x="6393311" y="3158400"/>
            <a:ext cx="0" cy="45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75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2986" y="1600200"/>
            <a:ext cx="11457870" cy="5867400"/>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Template Creation is </a:t>
            </a:r>
            <a:r>
              <a:rPr kumimoji="0" lang="en-US" sz="2000" b="0" i="1" u="none" strike="noStrike" kern="1200" cap="none" spc="-85" normalizeH="0" baseline="0" noProof="0" dirty="0">
                <a:ln>
                  <a:noFill/>
                </a:ln>
                <a:solidFill>
                  <a:srgbClr val="515151"/>
                </a:solidFill>
                <a:effectLst/>
                <a:uLnTx/>
                <a:uFillTx/>
                <a:latin typeface="Lato Medium"/>
                <a:ea typeface="+mn-ea"/>
                <a:cs typeface="+mn-cs"/>
              </a:rPr>
              <a:t>THE</a:t>
            </a:r>
            <a:r>
              <a:rPr kumimoji="0" lang="en-US" sz="2000" b="0" i="0" u="none" strike="noStrike" kern="1200" cap="none" spc="-85" normalizeH="0" baseline="0" noProof="0" dirty="0">
                <a:ln>
                  <a:noFill/>
                </a:ln>
                <a:solidFill>
                  <a:srgbClr val="515151"/>
                </a:solidFill>
                <a:effectLst/>
                <a:uLnTx/>
                <a:uFillTx/>
                <a:latin typeface="Lato Medium"/>
                <a:ea typeface="+mn-ea"/>
                <a:cs typeface="+mn-cs"/>
              </a:rPr>
              <a:t> critical success factor of any HotDocs project</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Customers need to invest time and resources in getting this right.</a:t>
            </a:r>
            <a:endParaRPr kumimoji="0" lang="en-US" sz="2000" b="0" i="0" u="none" strike="noStrike" kern="1200" cap="none" spc="-85" normalizeH="0" baseline="0" noProof="0" dirty="0">
              <a:ln>
                <a:noFill/>
              </a:ln>
              <a:solidFill>
                <a:srgbClr val="515151"/>
              </a:solidFill>
              <a:effectLst/>
              <a:uLnTx/>
              <a:uFillTx/>
              <a:latin typeface="Lato Medium"/>
              <a:ea typeface="+mn-ea"/>
              <a:cs typeface="+mn-cs"/>
            </a:endParaRPr>
          </a:p>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We can help</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Professional Services offer,</a:t>
            </a:r>
          </a:p>
          <a:p>
            <a:pPr marL="1517650" marR="1027430" lvl="3"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Template training</a:t>
            </a:r>
          </a:p>
          <a:p>
            <a:pPr marL="1974850" marR="1027430" lvl="4"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Core and Advanced: one day training packages</a:t>
            </a:r>
          </a:p>
          <a:p>
            <a:pPr marL="1974850" marR="1027430" lvl="4"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Bespoke training on specific concepts or documents</a:t>
            </a:r>
          </a:p>
          <a:p>
            <a:pPr marL="1517650" marR="1027430" lvl="3" indent="-285750">
              <a:spcBef>
                <a:spcPts val="900"/>
              </a:spcBef>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Template Consultancy</a:t>
            </a:r>
          </a:p>
          <a:p>
            <a:pPr marL="1974850" marR="1027430" lvl="4"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We  can get them started by taking on production of some of their templates</a:t>
            </a:r>
          </a:p>
          <a:p>
            <a:pPr marL="1974850" marR="1027430" lvl="4" indent="-285750">
              <a:spcBef>
                <a:spcPts val="900"/>
              </a:spcBef>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Focus on quick wins or complex documents</a:t>
            </a: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If they get it right there are upsides for us</a:t>
            </a:r>
          </a:p>
          <a:p>
            <a:pPr marL="1060450" marR="1027430" lvl="2" indent="-285750">
              <a:spcBef>
                <a:spcPts val="900"/>
              </a:spcBef>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Expansion throughout their business</a:t>
            </a:r>
          </a:p>
          <a:p>
            <a:pPr marL="1517650" marR="1027430" lvl="3"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More licenses</a:t>
            </a:r>
          </a:p>
          <a:p>
            <a:pPr marL="1517650" marR="1027430" lvl="3"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A stickier solution – longer term subscriptions</a:t>
            </a: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Upsell Template Consultancy</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14</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spTree>
    <p:extLst>
      <p:ext uri="{BB962C8B-B14F-4D97-AF65-F5344CB8AC3E}">
        <p14:creationId xmlns:p14="http://schemas.microsoft.com/office/powerpoint/2010/main" val="4134307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2986" y="1600200"/>
            <a:ext cx="11457870" cy="5867400"/>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Proof of Concept (PoC)</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Used to prove that we can do something that is NOT standard functionality</a:t>
            </a:r>
          </a:p>
          <a:p>
            <a:pPr marL="1517650" marR="1027430" lvl="3"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e.g. prove that we can write a custom application to take data from SAP Success Factors and feed it into a HotDocs interview </a:t>
            </a: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lang="en-US" sz="1400" spc="-85" dirty="0">
                <a:solidFill>
                  <a:srgbClr val="515151"/>
                </a:solidFill>
                <a:latin typeface="Lato Medium"/>
              </a:rPr>
              <a:t>There is no need to “prove” we can do core functionality of HotDocs</a:t>
            </a:r>
          </a:p>
          <a:p>
            <a:pPr marL="1517650" marR="1027430" lvl="3"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e.g. templating of a particular document</a:t>
            </a:r>
          </a:p>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For any customer wanting to know whether documents can be templated with HotDocs</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Thousands of happy customers</a:t>
            </a:r>
          </a:p>
          <a:p>
            <a:pPr marL="1517650" marR="1027430" lvl="3"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Case Studies</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Some very complex documents</a:t>
            </a:r>
          </a:p>
          <a:p>
            <a:pPr marL="1517650" marR="1027430" lvl="3" indent="-285750">
              <a:spcBef>
                <a:spcPts val="900"/>
              </a:spcBef>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HSBC &amp; RBS banking documents</a:t>
            </a:r>
          </a:p>
          <a:p>
            <a:pPr marL="1517650" marR="1027430" lvl="3"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Many of the largest legal firms contracts and agreements</a:t>
            </a:r>
          </a:p>
          <a:p>
            <a:pPr marL="1517650" marR="1027430" lvl="3" indent="-285750">
              <a:spcBef>
                <a:spcPts val="900"/>
              </a:spcBef>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HotDocs has the market leading templating engine</a:t>
            </a:r>
          </a:p>
          <a:p>
            <a:pPr marL="1517650" marR="1027430" lvl="3"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Templating is the </a:t>
            </a:r>
            <a:r>
              <a:rPr lang="en-US" sz="1400" i="1" spc="-85" dirty="0">
                <a:solidFill>
                  <a:srgbClr val="515151"/>
                </a:solidFill>
                <a:latin typeface="Lato Medium"/>
              </a:rPr>
              <a:t>core </a:t>
            </a:r>
            <a:r>
              <a:rPr lang="en-US" sz="1400" spc="-85" dirty="0">
                <a:solidFill>
                  <a:srgbClr val="515151"/>
                </a:solidFill>
                <a:latin typeface="Lato Medium"/>
              </a:rPr>
              <a:t>feature of our solution – if our templating didn’t work we would be out of business</a:t>
            </a: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If they insist – it’s a paid Pilot not a PoC</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Needs scoped – need marked up copies of their documents to allow us to scope effort</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Avoid Template “Proof of Concept”</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15</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spTree>
    <p:extLst>
      <p:ext uri="{BB962C8B-B14F-4D97-AF65-F5344CB8AC3E}">
        <p14:creationId xmlns:p14="http://schemas.microsoft.com/office/powerpoint/2010/main" val="290103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2986" y="1600200"/>
            <a:ext cx="11457870" cy="5867400"/>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HotDocs is a best of breed Document Generation solution</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Don’t try to sell it as DMS or CLM as that will just weaken the message</a:t>
            </a:r>
          </a:p>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Out of the Box benefits are significant</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Efficiency Savings</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Risk &amp; Error Reduction</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Compliance</a:t>
            </a:r>
          </a:p>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Integrations add complexity</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Keep it as simple as possible</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The majority of the benefit comes from out of the box functionality</a:t>
            </a:r>
          </a:p>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Ensure you understand their need</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How do they produce documents at the moment</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What type of documents</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Timeline and budget</a:t>
            </a: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Sell HotDocs (Out of the Box)</a:t>
            </a: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Upsell Template Consultancy &amp; Training to help customers </a:t>
            </a:r>
            <a:r>
              <a:rPr lang="en-US" sz="2000" spc="-85">
                <a:solidFill>
                  <a:srgbClr val="515151"/>
                </a:solidFill>
                <a:latin typeface="Lato Medium"/>
              </a:rPr>
              <a:t>ensure success</a:t>
            </a:r>
            <a:endParaRPr lang="en-US" sz="2000" spc="-85" dirty="0">
              <a:solidFill>
                <a:srgbClr val="515151"/>
              </a:solidFill>
              <a:latin typeface="Lato Medium"/>
            </a:endParaRP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Avoid templating PoC’s</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8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Summary – Selling the Benefits of HotDocs</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16</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spTree>
    <p:extLst>
      <p:ext uri="{BB962C8B-B14F-4D97-AF65-F5344CB8AC3E}">
        <p14:creationId xmlns:p14="http://schemas.microsoft.com/office/powerpoint/2010/main" val="145646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224" y="75802"/>
            <a:ext cx="12801599" cy="64007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5852879"/>
            <a:ext cx="7626350" cy="1919605"/>
          </a:xfrm>
          <a:custGeom>
            <a:avLst/>
            <a:gdLst/>
            <a:ahLst/>
            <a:cxnLst/>
            <a:rect l="l" t="t" r="r" b="b"/>
            <a:pathLst>
              <a:path w="7626350" h="1919604">
                <a:moveTo>
                  <a:pt x="7626096" y="0"/>
                </a:moveTo>
                <a:lnTo>
                  <a:pt x="0" y="0"/>
                </a:lnTo>
                <a:lnTo>
                  <a:pt x="0" y="1919516"/>
                </a:lnTo>
                <a:lnTo>
                  <a:pt x="6915937" y="1919516"/>
                </a:lnTo>
                <a:lnTo>
                  <a:pt x="7626096"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0765153" y="6821348"/>
            <a:ext cx="335915" cy="397510"/>
          </a:xfrm>
          <a:custGeom>
            <a:avLst/>
            <a:gdLst/>
            <a:ahLst/>
            <a:cxnLst/>
            <a:rect l="l" t="t" r="r" b="b"/>
            <a:pathLst>
              <a:path w="335915" h="397509">
                <a:moveTo>
                  <a:pt x="98513" y="0"/>
                </a:moveTo>
                <a:lnTo>
                  <a:pt x="0" y="0"/>
                </a:lnTo>
                <a:lnTo>
                  <a:pt x="0" y="397306"/>
                </a:lnTo>
                <a:lnTo>
                  <a:pt x="97155" y="397306"/>
                </a:lnTo>
                <a:lnTo>
                  <a:pt x="97148" y="205701"/>
                </a:lnTo>
                <a:lnTo>
                  <a:pt x="94272" y="160947"/>
                </a:lnTo>
                <a:lnTo>
                  <a:pt x="92811" y="144386"/>
                </a:lnTo>
                <a:lnTo>
                  <a:pt x="184003" y="144386"/>
                </a:lnTo>
                <a:lnTo>
                  <a:pt x="98513" y="0"/>
                </a:lnTo>
                <a:close/>
              </a:path>
              <a:path w="335915" h="397509">
                <a:moveTo>
                  <a:pt x="184003" y="144386"/>
                </a:moveTo>
                <a:lnTo>
                  <a:pt x="93916" y="144386"/>
                </a:lnTo>
                <a:lnTo>
                  <a:pt x="96518" y="150474"/>
                </a:lnTo>
                <a:lnTo>
                  <a:pt x="116201" y="192150"/>
                </a:lnTo>
                <a:lnTo>
                  <a:pt x="127279" y="212216"/>
                </a:lnTo>
                <a:lnTo>
                  <a:pt x="237997" y="397306"/>
                </a:lnTo>
                <a:lnTo>
                  <a:pt x="335711" y="397306"/>
                </a:lnTo>
                <a:lnTo>
                  <a:pt x="335711" y="253466"/>
                </a:lnTo>
                <a:lnTo>
                  <a:pt x="241820" y="253466"/>
                </a:lnTo>
                <a:lnTo>
                  <a:pt x="239193" y="247479"/>
                </a:lnTo>
                <a:lnTo>
                  <a:pt x="215853" y="198843"/>
                </a:lnTo>
                <a:lnTo>
                  <a:pt x="208419" y="185623"/>
                </a:lnTo>
                <a:lnTo>
                  <a:pt x="184003" y="144386"/>
                </a:lnTo>
                <a:close/>
              </a:path>
              <a:path w="335915" h="397509">
                <a:moveTo>
                  <a:pt x="335711" y="0"/>
                </a:moveTo>
                <a:lnTo>
                  <a:pt x="238544" y="0"/>
                </a:lnTo>
                <a:lnTo>
                  <a:pt x="238550" y="192150"/>
                </a:lnTo>
                <a:lnTo>
                  <a:pt x="242887" y="253466"/>
                </a:lnTo>
                <a:lnTo>
                  <a:pt x="335711" y="253466"/>
                </a:lnTo>
                <a:lnTo>
                  <a:pt x="335711" y="0"/>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1169212" y="7176948"/>
            <a:ext cx="257175" cy="0"/>
          </a:xfrm>
          <a:custGeom>
            <a:avLst/>
            <a:gdLst/>
            <a:ahLst/>
            <a:cxnLst/>
            <a:rect l="l" t="t" r="r" b="b"/>
            <a:pathLst>
              <a:path w="257175">
                <a:moveTo>
                  <a:pt x="0" y="0"/>
                </a:moveTo>
                <a:lnTo>
                  <a:pt x="256730" y="0"/>
                </a:lnTo>
              </a:path>
            </a:pathLst>
          </a:custGeom>
          <a:ln w="83819">
            <a:solidFill>
              <a:srgbClr val="24262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1169212" y="7097573"/>
            <a:ext cx="97790" cy="0"/>
          </a:xfrm>
          <a:custGeom>
            <a:avLst/>
            <a:gdLst/>
            <a:ahLst/>
            <a:cxnLst/>
            <a:rect l="l" t="t" r="r" b="b"/>
            <a:pathLst>
              <a:path w="97790">
                <a:moveTo>
                  <a:pt x="0" y="0"/>
                </a:moveTo>
                <a:lnTo>
                  <a:pt x="97167" y="0"/>
                </a:lnTo>
              </a:path>
            </a:pathLst>
          </a:custGeom>
          <a:ln w="74930">
            <a:solidFill>
              <a:srgbClr val="24262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1169212" y="7018198"/>
            <a:ext cx="219075" cy="0"/>
          </a:xfrm>
          <a:custGeom>
            <a:avLst/>
            <a:gdLst/>
            <a:ahLst/>
            <a:cxnLst/>
            <a:rect l="l" t="t" r="r" b="b"/>
            <a:pathLst>
              <a:path w="219075">
                <a:moveTo>
                  <a:pt x="0" y="0"/>
                </a:moveTo>
                <a:lnTo>
                  <a:pt x="218465" y="0"/>
                </a:lnTo>
              </a:path>
            </a:pathLst>
          </a:custGeom>
          <a:ln w="83819">
            <a:solidFill>
              <a:srgbClr val="24262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1169212" y="6940729"/>
            <a:ext cx="97790" cy="0"/>
          </a:xfrm>
          <a:custGeom>
            <a:avLst/>
            <a:gdLst/>
            <a:ahLst/>
            <a:cxnLst/>
            <a:rect l="l" t="t" r="r" b="b"/>
            <a:pathLst>
              <a:path w="97790">
                <a:moveTo>
                  <a:pt x="0" y="0"/>
                </a:moveTo>
                <a:lnTo>
                  <a:pt x="97167" y="0"/>
                </a:lnTo>
              </a:path>
            </a:pathLst>
          </a:custGeom>
          <a:ln w="71120">
            <a:solidFill>
              <a:srgbClr val="24262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1169212" y="6863259"/>
            <a:ext cx="249554" cy="0"/>
          </a:xfrm>
          <a:custGeom>
            <a:avLst/>
            <a:gdLst/>
            <a:ahLst/>
            <a:cxnLst/>
            <a:rect l="l" t="t" r="r" b="b"/>
            <a:pathLst>
              <a:path w="249554">
                <a:moveTo>
                  <a:pt x="0" y="0"/>
                </a:moveTo>
                <a:lnTo>
                  <a:pt x="249148" y="0"/>
                </a:lnTo>
              </a:path>
            </a:pathLst>
          </a:custGeom>
          <a:ln w="83819">
            <a:solidFill>
              <a:srgbClr val="24262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1999745" y="6904668"/>
            <a:ext cx="97790" cy="314325"/>
          </a:xfrm>
          <a:custGeom>
            <a:avLst/>
            <a:gdLst/>
            <a:ahLst/>
            <a:cxnLst/>
            <a:rect l="l" t="t" r="r" b="b"/>
            <a:pathLst>
              <a:path w="97790" h="314325">
                <a:moveTo>
                  <a:pt x="97167" y="0"/>
                </a:moveTo>
                <a:lnTo>
                  <a:pt x="0" y="0"/>
                </a:lnTo>
                <a:lnTo>
                  <a:pt x="0" y="313994"/>
                </a:lnTo>
                <a:lnTo>
                  <a:pt x="97167" y="313994"/>
                </a:lnTo>
                <a:lnTo>
                  <a:pt x="97167" y="0"/>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1878980" y="6863012"/>
            <a:ext cx="338455" cy="0"/>
          </a:xfrm>
          <a:custGeom>
            <a:avLst/>
            <a:gdLst/>
            <a:ahLst/>
            <a:cxnLst/>
            <a:rect l="l" t="t" r="r" b="b"/>
            <a:pathLst>
              <a:path w="338454">
                <a:moveTo>
                  <a:pt x="0" y="0"/>
                </a:moveTo>
                <a:lnTo>
                  <a:pt x="338416" y="0"/>
                </a:lnTo>
              </a:path>
            </a:pathLst>
          </a:custGeom>
          <a:ln w="83312">
            <a:solidFill>
              <a:srgbClr val="24262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475556" y="6821348"/>
            <a:ext cx="216535" cy="397510"/>
          </a:xfrm>
          <a:custGeom>
            <a:avLst/>
            <a:gdLst/>
            <a:ahLst/>
            <a:cxnLst/>
            <a:rect l="l" t="t" r="r" b="b"/>
            <a:pathLst>
              <a:path w="216534" h="397509">
                <a:moveTo>
                  <a:pt x="95351" y="0"/>
                </a:moveTo>
                <a:lnTo>
                  <a:pt x="0" y="0"/>
                </a:lnTo>
                <a:lnTo>
                  <a:pt x="121043" y="200012"/>
                </a:lnTo>
                <a:lnTo>
                  <a:pt x="546" y="397306"/>
                </a:lnTo>
                <a:lnTo>
                  <a:pt x="95885" y="397306"/>
                </a:lnTo>
                <a:lnTo>
                  <a:pt x="216382" y="200012"/>
                </a:lnTo>
                <a:lnTo>
                  <a:pt x="95351" y="0"/>
                </a:lnTo>
                <a:close/>
              </a:path>
            </a:pathLst>
          </a:custGeom>
          <a:solidFill>
            <a:srgbClr val="E0442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697485" y="6821348"/>
            <a:ext cx="123189" cy="124460"/>
          </a:xfrm>
          <a:custGeom>
            <a:avLst/>
            <a:gdLst/>
            <a:ahLst/>
            <a:cxnLst/>
            <a:rect l="l" t="t" r="r" b="b"/>
            <a:pathLst>
              <a:path w="123190" h="124459">
                <a:moveTo>
                  <a:pt x="122834" y="0"/>
                </a:moveTo>
                <a:lnTo>
                  <a:pt x="27470" y="0"/>
                </a:lnTo>
                <a:lnTo>
                  <a:pt x="0" y="45427"/>
                </a:lnTo>
                <a:lnTo>
                  <a:pt x="47675" y="124205"/>
                </a:lnTo>
                <a:lnTo>
                  <a:pt x="122834" y="0"/>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1697477" y="7096477"/>
            <a:ext cx="122555" cy="122555"/>
          </a:xfrm>
          <a:custGeom>
            <a:avLst/>
            <a:gdLst/>
            <a:ahLst/>
            <a:cxnLst/>
            <a:rect l="l" t="t" r="r" b="b"/>
            <a:pathLst>
              <a:path w="122554" h="122554">
                <a:moveTo>
                  <a:pt x="47675" y="0"/>
                </a:moveTo>
                <a:lnTo>
                  <a:pt x="0" y="78054"/>
                </a:lnTo>
                <a:lnTo>
                  <a:pt x="26962" y="122186"/>
                </a:lnTo>
                <a:lnTo>
                  <a:pt x="122301" y="122186"/>
                </a:lnTo>
                <a:lnTo>
                  <a:pt x="47675" y="0"/>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8988003" y="6821355"/>
            <a:ext cx="250190" cy="398145"/>
          </a:xfrm>
          <a:custGeom>
            <a:avLst/>
            <a:gdLst/>
            <a:ahLst/>
            <a:cxnLst/>
            <a:rect l="l" t="t" r="r" b="b"/>
            <a:pathLst>
              <a:path w="250190" h="398145">
                <a:moveTo>
                  <a:pt x="133375" y="0"/>
                </a:moveTo>
                <a:lnTo>
                  <a:pt x="0" y="0"/>
                </a:lnTo>
                <a:lnTo>
                  <a:pt x="0" y="397637"/>
                </a:lnTo>
                <a:lnTo>
                  <a:pt x="139204" y="397637"/>
                </a:lnTo>
                <a:lnTo>
                  <a:pt x="150903" y="397153"/>
                </a:lnTo>
                <a:lnTo>
                  <a:pt x="193076" y="385571"/>
                </a:lnTo>
                <a:lnTo>
                  <a:pt x="210024" y="374891"/>
                </a:lnTo>
                <a:lnTo>
                  <a:pt x="24396" y="374891"/>
                </a:lnTo>
                <a:lnTo>
                  <a:pt x="24396" y="199923"/>
                </a:lnTo>
                <a:lnTo>
                  <a:pt x="208449" y="199923"/>
                </a:lnTo>
                <a:lnTo>
                  <a:pt x="203188" y="196424"/>
                </a:lnTo>
                <a:lnTo>
                  <a:pt x="196578" y="192825"/>
                </a:lnTo>
                <a:lnTo>
                  <a:pt x="189666" y="189829"/>
                </a:lnTo>
                <a:lnTo>
                  <a:pt x="182448" y="187439"/>
                </a:lnTo>
                <a:lnTo>
                  <a:pt x="182448" y="186321"/>
                </a:lnTo>
                <a:lnTo>
                  <a:pt x="190030" y="182651"/>
                </a:lnTo>
                <a:lnTo>
                  <a:pt x="197027" y="178079"/>
                </a:lnTo>
                <a:lnTo>
                  <a:pt x="198075" y="177177"/>
                </a:lnTo>
                <a:lnTo>
                  <a:pt x="24396" y="177177"/>
                </a:lnTo>
                <a:lnTo>
                  <a:pt x="24396" y="22720"/>
                </a:lnTo>
                <a:lnTo>
                  <a:pt x="200354" y="22720"/>
                </a:lnTo>
                <a:lnTo>
                  <a:pt x="198313" y="20954"/>
                </a:lnTo>
                <a:lnTo>
                  <a:pt x="164027" y="3975"/>
                </a:lnTo>
                <a:lnTo>
                  <a:pt x="143999" y="440"/>
                </a:lnTo>
                <a:lnTo>
                  <a:pt x="133375" y="0"/>
                </a:lnTo>
                <a:close/>
              </a:path>
              <a:path w="250190" h="398145">
                <a:moveTo>
                  <a:pt x="208449" y="199923"/>
                </a:moveTo>
                <a:lnTo>
                  <a:pt x="136461" y="199923"/>
                </a:lnTo>
                <a:lnTo>
                  <a:pt x="145816" y="200312"/>
                </a:lnTo>
                <a:lnTo>
                  <a:pt x="154806" y="201482"/>
                </a:lnTo>
                <a:lnTo>
                  <a:pt x="193365" y="218398"/>
                </a:lnTo>
                <a:lnTo>
                  <a:pt x="217830" y="251485"/>
                </a:lnTo>
                <a:lnTo>
                  <a:pt x="224332" y="288086"/>
                </a:lnTo>
                <a:lnTo>
                  <a:pt x="223951" y="297954"/>
                </a:lnTo>
                <a:lnTo>
                  <a:pt x="210781" y="339301"/>
                </a:lnTo>
                <a:lnTo>
                  <a:pt x="180796" y="365626"/>
                </a:lnTo>
                <a:lnTo>
                  <a:pt x="136982" y="374891"/>
                </a:lnTo>
                <a:lnTo>
                  <a:pt x="210024" y="374891"/>
                </a:lnTo>
                <a:lnTo>
                  <a:pt x="236966" y="342844"/>
                </a:lnTo>
                <a:lnTo>
                  <a:pt x="249336" y="300274"/>
                </a:lnTo>
                <a:lnTo>
                  <a:pt x="249859" y="288086"/>
                </a:lnTo>
                <a:lnTo>
                  <a:pt x="249543" y="278693"/>
                </a:lnTo>
                <a:lnTo>
                  <a:pt x="238848" y="236597"/>
                </a:lnTo>
                <a:lnTo>
                  <a:pt x="215454" y="205377"/>
                </a:lnTo>
                <a:lnTo>
                  <a:pt x="209499" y="200621"/>
                </a:lnTo>
                <a:lnTo>
                  <a:pt x="208449" y="199923"/>
                </a:lnTo>
                <a:close/>
              </a:path>
              <a:path w="250190" h="398145">
                <a:moveTo>
                  <a:pt x="200354" y="22720"/>
                </a:moveTo>
                <a:lnTo>
                  <a:pt x="132270" y="22720"/>
                </a:lnTo>
                <a:lnTo>
                  <a:pt x="140799" y="23062"/>
                </a:lnTo>
                <a:lnTo>
                  <a:pt x="148917" y="24085"/>
                </a:lnTo>
                <a:lnTo>
                  <a:pt x="187883" y="43662"/>
                </a:lnTo>
                <a:lnTo>
                  <a:pt x="207175" y="82900"/>
                </a:lnTo>
                <a:lnTo>
                  <a:pt x="208533" y="99517"/>
                </a:lnTo>
                <a:lnTo>
                  <a:pt x="208186" y="108194"/>
                </a:lnTo>
                <a:lnTo>
                  <a:pt x="196291" y="144813"/>
                </a:lnTo>
                <a:lnTo>
                  <a:pt x="163321" y="171653"/>
                </a:lnTo>
                <a:lnTo>
                  <a:pt x="132841" y="177177"/>
                </a:lnTo>
                <a:lnTo>
                  <a:pt x="198075" y="177177"/>
                </a:lnTo>
                <a:lnTo>
                  <a:pt x="222968" y="148024"/>
                </a:lnTo>
                <a:lnTo>
                  <a:pt x="233825" y="107426"/>
                </a:lnTo>
                <a:lnTo>
                  <a:pt x="234060" y="99517"/>
                </a:lnTo>
                <a:lnTo>
                  <a:pt x="233578" y="88424"/>
                </a:lnTo>
                <a:lnTo>
                  <a:pt x="222234" y="49478"/>
                </a:lnTo>
                <a:lnTo>
                  <a:pt x="205358" y="27051"/>
                </a:lnTo>
                <a:lnTo>
                  <a:pt x="200354" y="22720"/>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9662213" y="6814673"/>
            <a:ext cx="349250" cy="411480"/>
          </a:xfrm>
          <a:custGeom>
            <a:avLst/>
            <a:gdLst/>
            <a:ahLst/>
            <a:cxnLst/>
            <a:rect l="l" t="t" r="r" b="b"/>
            <a:pathLst>
              <a:path w="349250" h="411479">
                <a:moveTo>
                  <a:pt x="197180" y="0"/>
                </a:moveTo>
                <a:lnTo>
                  <a:pt x="156535" y="3859"/>
                </a:lnTo>
                <a:lnTo>
                  <a:pt x="118986" y="15405"/>
                </a:lnTo>
                <a:lnTo>
                  <a:pt x="85337" y="33769"/>
                </a:lnTo>
                <a:lnTo>
                  <a:pt x="44096" y="72373"/>
                </a:lnTo>
                <a:lnTo>
                  <a:pt x="23374" y="104544"/>
                </a:lnTo>
                <a:lnTo>
                  <a:pt x="8502" y="141345"/>
                </a:lnTo>
                <a:lnTo>
                  <a:pt x="945" y="181482"/>
                </a:lnTo>
                <a:lnTo>
                  <a:pt x="0" y="202717"/>
                </a:lnTo>
                <a:lnTo>
                  <a:pt x="416" y="216998"/>
                </a:lnTo>
                <a:lnTo>
                  <a:pt x="6642" y="258178"/>
                </a:lnTo>
                <a:lnTo>
                  <a:pt x="19979" y="296150"/>
                </a:lnTo>
                <a:lnTo>
                  <a:pt x="39825" y="330098"/>
                </a:lnTo>
                <a:lnTo>
                  <a:pt x="65436" y="359468"/>
                </a:lnTo>
                <a:lnTo>
                  <a:pt x="96215" y="382803"/>
                </a:lnTo>
                <a:lnTo>
                  <a:pt x="131612" y="399660"/>
                </a:lnTo>
                <a:lnTo>
                  <a:pt x="171072" y="409387"/>
                </a:lnTo>
                <a:lnTo>
                  <a:pt x="199402" y="411264"/>
                </a:lnTo>
                <a:lnTo>
                  <a:pt x="208279" y="411096"/>
                </a:lnTo>
                <a:lnTo>
                  <a:pt x="249015" y="405601"/>
                </a:lnTo>
                <a:lnTo>
                  <a:pt x="288963" y="392252"/>
                </a:lnTo>
                <a:lnTo>
                  <a:pt x="297996" y="387959"/>
                </a:lnTo>
                <a:lnTo>
                  <a:pt x="199402" y="387959"/>
                </a:lnTo>
                <a:lnTo>
                  <a:pt x="181013" y="387055"/>
                </a:lnTo>
                <a:lnTo>
                  <a:pt x="130047" y="373557"/>
                </a:lnTo>
                <a:lnTo>
                  <a:pt x="87053" y="345990"/>
                </a:lnTo>
                <a:lnTo>
                  <a:pt x="54146" y="306985"/>
                </a:lnTo>
                <a:lnTo>
                  <a:pt x="32845" y="258151"/>
                </a:lnTo>
                <a:lnTo>
                  <a:pt x="25526" y="202717"/>
                </a:lnTo>
                <a:lnTo>
                  <a:pt x="26348" y="183803"/>
                </a:lnTo>
                <a:lnTo>
                  <a:pt x="38671" y="131318"/>
                </a:lnTo>
                <a:lnTo>
                  <a:pt x="63969" y="87021"/>
                </a:lnTo>
                <a:lnTo>
                  <a:pt x="100041" y="53089"/>
                </a:lnTo>
                <a:lnTo>
                  <a:pt x="145616" y="30955"/>
                </a:lnTo>
                <a:lnTo>
                  <a:pt x="197713" y="23304"/>
                </a:lnTo>
                <a:lnTo>
                  <a:pt x="300208" y="23304"/>
                </a:lnTo>
                <a:lnTo>
                  <a:pt x="297459" y="21844"/>
                </a:lnTo>
                <a:lnTo>
                  <a:pt x="259016" y="7797"/>
                </a:lnTo>
                <a:lnTo>
                  <a:pt x="214333" y="536"/>
                </a:lnTo>
                <a:lnTo>
                  <a:pt x="205902" y="134"/>
                </a:lnTo>
                <a:lnTo>
                  <a:pt x="197180" y="0"/>
                </a:lnTo>
                <a:close/>
              </a:path>
              <a:path w="349250" h="411479">
                <a:moveTo>
                  <a:pt x="333882" y="333870"/>
                </a:moveTo>
                <a:lnTo>
                  <a:pt x="298640" y="361048"/>
                </a:lnTo>
                <a:lnTo>
                  <a:pt x="256222" y="379488"/>
                </a:lnTo>
                <a:lnTo>
                  <a:pt x="214793" y="387373"/>
                </a:lnTo>
                <a:lnTo>
                  <a:pt x="199402" y="387959"/>
                </a:lnTo>
                <a:lnTo>
                  <a:pt x="297996" y="387959"/>
                </a:lnTo>
                <a:lnTo>
                  <a:pt x="331095" y="366817"/>
                </a:lnTo>
                <a:lnTo>
                  <a:pt x="349110" y="350799"/>
                </a:lnTo>
                <a:lnTo>
                  <a:pt x="333882" y="333870"/>
                </a:lnTo>
                <a:close/>
              </a:path>
              <a:path w="349250" h="411479">
                <a:moveTo>
                  <a:pt x="300208" y="23304"/>
                </a:moveTo>
                <a:lnTo>
                  <a:pt x="197713" y="23304"/>
                </a:lnTo>
                <a:lnTo>
                  <a:pt x="212276" y="23747"/>
                </a:lnTo>
                <a:lnTo>
                  <a:pt x="226002" y="25074"/>
                </a:lnTo>
                <a:lnTo>
                  <a:pt x="272513" y="37761"/>
                </a:lnTo>
                <a:lnTo>
                  <a:pt x="308563" y="56381"/>
                </a:lnTo>
                <a:lnTo>
                  <a:pt x="324154" y="68237"/>
                </a:lnTo>
                <a:lnTo>
                  <a:pt x="339140" y="49936"/>
                </a:lnTo>
                <a:lnTo>
                  <a:pt x="331295" y="43167"/>
                </a:lnTo>
                <a:lnTo>
                  <a:pt x="322714" y="36758"/>
                </a:lnTo>
                <a:lnTo>
                  <a:pt x="313403" y="30700"/>
                </a:lnTo>
                <a:lnTo>
                  <a:pt x="303364" y="24980"/>
                </a:lnTo>
                <a:lnTo>
                  <a:pt x="300208" y="23304"/>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0085437" y="6821344"/>
            <a:ext cx="297180" cy="405130"/>
          </a:xfrm>
          <a:custGeom>
            <a:avLst/>
            <a:gdLst/>
            <a:ahLst/>
            <a:cxnLst/>
            <a:rect l="l" t="t" r="r" b="b"/>
            <a:pathLst>
              <a:path w="297179" h="405129">
                <a:moveTo>
                  <a:pt x="24422" y="0"/>
                </a:moveTo>
                <a:lnTo>
                  <a:pt x="0" y="0"/>
                </a:lnTo>
                <a:lnTo>
                  <a:pt x="0" y="261226"/>
                </a:lnTo>
                <a:lnTo>
                  <a:pt x="6150" y="307044"/>
                </a:lnTo>
                <a:lnTo>
                  <a:pt x="24088" y="345195"/>
                </a:lnTo>
                <a:lnTo>
                  <a:pt x="51914" y="374512"/>
                </a:lnTo>
                <a:lnTo>
                  <a:pt x="88607" y="394449"/>
                </a:lnTo>
                <a:lnTo>
                  <a:pt x="132608" y="403952"/>
                </a:lnTo>
                <a:lnTo>
                  <a:pt x="148640" y="404583"/>
                </a:lnTo>
                <a:lnTo>
                  <a:pt x="164659" y="403952"/>
                </a:lnTo>
                <a:lnTo>
                  <a:pt x="208686" y="394449"/>
                </a:lnTo>
                <a:lnTo>
                  <a:pt x="235445" y="381279"/>
                </a:lnTo>
                <a:lnTo>
                  <a:pt x="148069" y="381279"/>
                </a:lnTo>
                <a:lnTo>
                  <a:pt x="134399" y="380762"/>
                </a:lnTo>
                <a:lnTo>
                  <a:pt x="86157" y="368337"/>
                </a:lnTo>
                <a:lnTo>
                  <a:pt x="50445" y="340713"/>
                </a:lnTo>
                <a:lnTo>
                  <a:pt x="29313" y="299265"/>
                </a:lnTo>
                <a:lnTo>
                  <a:pt x="24465" y="261226"/>
                </a:lnTo>
                <a:lnTo>
                  <a:pt x="24422" y="0"/>
                </a:lnTo>
                <a:close/>
              </a:path>
              <a:path w="297179" h="405129">
                <a:moveTo>
                  <a:pt x="297002" y="0"/>
                </a:moveTo>
                <a:lnTo>
                  <a:pt x="272592" y="0"/>
                </a:lnTo>
                <a:lnTo>
                  <a:pt x="272503" y="261226"/>
                </a:lnTo>
                <a:lnTo>
                  <a:pt x="272034" y="272924"/>
                </a:lnTo>
                <a:lnTo>
                  <a:pt x="263728" y="310286"/>
                </a:lnTo>
                <a:lnTo>
                  <a:pt x="238493" y="348856"/>
                </a:lnTo>
                <a:lnTo>
                  <a:pt x="199250" y="372973"/>
                </a:lnTo>
                <a:lnTo>
                  <a:pt x="161883" y="380762"/>
                </a:lnTo>
                <a:lnTo>
                  <a:pt x="148069" y="381279"/>
                </a:lnTo>
                <a:lnTo>
                  <a:pt x="235445" y="381279"/>
                </a:lnTo>
                <a:lnTo>
                  <a:pt x="264961" y="355970"/>
                </a:lnTo>
                <a:lnTo>
                  <a:pt x="286169" y="320687"/>
                </a:lnTo>
                <a:lnTo>
                  <a:pt x="296323" y="277305"/>
                </a:lnTo>
                <a:lnTo>
                  <a:pt x="297002" y="261226"/>
                </a:lnTo>
                <a:lnTo>
                  <a:pt x="297002" y="0"/>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0460335" y="6814689"/>
            <a:ext cx="236854" cy="411480"/>
          </a:xfrm>
          <a:custGeom>
            <a:avLst/>
            <a:gdLst/>
            <a:ahLst/>
            <a:cxnLst/>
            <a:rect l="l" t="t" r="r" b="b"/>
            <a:pathLst>
              <a:path w="236854" h="411479">
                <a:moveTo>
                  <a:pt x="16370" y="343014"/>
                </a:moveTo>
                <a:lnTo>
                  <a:pt x="0" y="361607"/>
                </a:lnTo>
                <a:lnTo>
                  <a:pt x="6965" y="368370"/>
                </a:lnTo>
                <a:lnTo>
                  <a:pt x="14509" y="374778"/>
                </a:lnTo>
                <a:lnTo>
                  <a:pt x="54825" y="398665"/>
                </a:lnTo>
                <a:lnTo>
                  <a:pt x="93738" y="409143"/>
                </a:lnTo>
                <a:lnTo>
                  <a:pt x="121488" y="411264"/>
                </a:lnTo>
                <a:lnTo>
                  <a:pt x="134449" y="410759"/>
                </a:lnTo>
                <a:lnTo>
                  <a:pt x="179715" y="398810"/>
                </a:lnTo>
                <a:lnTo>
                  <a:pt x="198357" y="387375"/>
                </a:lnTo>
                <a:lnTo>
                  <a:pt x="122580" y="387375"/>
                </a:lnTo>
                <a:lnTo>
                  <a:pt x="110435" y="386945"/>
                </a:lnTo>
                <a:lnTo>
                  <a:pt x="68648" y="376895"/>
                </a:lnTo>
                <a:lnTo>
                  <a:pt x="29456" y="354736"/>
                </a:lnTo>
                <a:lnTo>
                  <a:pt x="22719" y="349086"/>
                </a:lnTo>
                <a:lnTo>
                  <a:pt x="16370" y="343014"/>
                </a:lnTo>
                <a:close/>
              </a:path>
              <a:path w="236854" h="411479">
                <a:moveTo>
                  <a:pt x="127025" y="0"/>
                </a:moveTo>
                <a:lnTo>
                  <a:pt x="89209" y="4848"/>
                </a:lnTo>
                <a:lnTo>
                  <a:pt x="48582" y="24780"/>
                </a:lnTo>
                <a:lnTo>
                  <a:pt x="20911" y="55499"/>
                </a:lnTo>
                <a:lnTo>
                  <a:pt x="8288" y="92988"/>
                </a:lnTo>
                <a:lnTo>
                  <a:pt x="7759" y="102882"/>
                </a:lnTo>
                <a:lnTo>
                  <a:pt x="8308" y="114105"/>
                </a:lnTo>
                <a:lnTo>
                  <a:pt x="21223" y="150838"/>
                </a:lnTo>
                <a:lnTo>
                  <a:pt x="54810" y="183070"/>
                </a:lnTo>
                <a:lnTo>
                  <a:pt x="90617" y="201679"/>
                </a:lnTo>
                <a:lnTo>
                  <a:pt x="128466" y="218295"/>
                </a:lnTo>
                <a:lnTo>
                  <a:pt x="146964" y="226682"/>
                </a:lnTo>
                <a:lnTo>
                  <a:pt x="186341" y="252235"/>
                </a:lnTo>
                <a:lnTo>
                  <a:pt x="209126" y="289336"/>
                </a:lnTo>
                <a:lnTo>
                  <a:pt x="211302" y="308914"/>
                </a:lnTo>
                <a:lnTo>
                  <a:pt x="210871" y="317702"/>
                </a:lnTo>
                <a:lnTo>
                  <a:pt x="196106" y="354809"/>
                </a:lnTo>
                <a:lnTo>
                  <a:pt x="165027" y="378774"/>
                </a:lnTo>
                <a:lnTo>
                  <a:pt x="122580" y="387375"/>
                </a:lnTo>
                <a:lnTo>
                  <a:pt x="198357" y="387375"/>
                </a:lnTo>
                <a:lnTo>
                  <a:pt x="224321" y="357403"/>
                </a:lnTo>
                <a:lnTo>
                  <a:pt x="236314" y="318445"/>
                </a:lnTo>
                <a:lnTo>
                  <a:pt x="236816" y="307809"/>
                </a:lnTo>
                <a:lnTo>
                  <a:pt x="236273" y="295777"/>
                </a:lnTo>
                <a:lnTo>
                  <a:pt x="223373" y="256537"/>
                </a:lnTo>
                <a:lnTo>
                  <a:pt x="197681" y="228017"/>
                </a:lnTo>
                <a:lnTo>
                  <a:pt x="163289" y="207434"/>
                </a:lnTo>
                <a:lnTo>
                  <a:pt x="97904" y="178295"/>
                </a:lnTo>
                <a:lnTo>
                  <a:pt x="89002" y="174129"/>
                </a:lnTo>
                <a:lnTo>
                  <a:pt x="52408" y="148597"/>
                </a:lnTo>
                <a:lnTo>
                  <a:pt x="34112" y="111534"/>
                </a:lnTo>
                <a:lnTo>
                  <a:pt x="33566" y="102057"/>
                </a:lnTo>
                <a:lnTo>
                  <a:pt x="33962" y="94879"/>
                </a:lnTo>
                <a:lnTo>
                  <a:pt x="52700" y="54258"/>
                </a:lnTo>
                <a:lnTo>
                  <a:pt x="87922" y="30657"/>
                </a:lnTo>
                <a:lnTo>
                  <a:pt x="127558" y="23863"/>
                </a:lnTo>
                <a:lnTo>
                  <a:pt x="210994" y="23863"/>
                </a:lnTo>
                <a:lnTo>
                  <a:pt x="209254" y="22734"/>
                </a:lnTo>
                <a:lnTo>
                  <a:pt x="170116" y="5816"/>
                </a:lnTo>
                <a:lnTo>
                  <a:pt x="138864" y="365"/>
                </a:lnTo>
                <a:lnTo>
                  <a:pt x="127025" y="0"/>
                </a:lnTo>
                <a:close/>
              </a:path>
              <a:path w="236854" h="411479">
                <a:moveTo>
                  <a:pt x="210994" y="23863"/>
                </a:moveTo>
                <a:lnTo>
                  <a:pt x="127558" y="23863"/>
                </a:lnTo>
                <a:lnTo>
                  <a:pt x="137303" y="24199"/>
                </a:lnTo>
                <a:lnTo>
                  <a:pt x="146535" y="25209"/>
                </a:lnTo>
                <a:lnTo>
                  <a:pt x="184975" y="37922"/>
                </a:lnTo>
                <a:lnTo>
                  <a:pt x="214655" y="57962"/>
                </a:lnTo>
                <a:lnTo>
                  <a:pt x="228231" y="36880"/>
                </a:lnTo>
                <a:lnTo>
                  <a:pt x="222426" y="31892"/>
                </a:lnTo>
                <a:lnTo>
                  <a:pt x="216100" y="27176"/>
                </a:lnTo>
                <a:lnTo>
                  <a:pt x="210994" y="23863"/>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9298474" y="6821354"/>
            <a:ext cx="323850" cy="398145"/>
          </a:xfrm>
          <a:custGeom>
            <a:avLst/>
            <a:gdLst/>
            <a:ahLst/>
            <a:cxnLst/>
            <a:rect l="l" t="t" r="r" b="b"/>
            <a:pathLst>
              <a:path w="323850" h="398145">
                <a:moveTo>
                  <a:pt x="174980" y="0"/>
                </a:moveTo>
                <a:lnTo>
                  <a:pt x="148640" y="0"/>
                </a:lnTo>
                <a:lnTo>
                  <a:pt x="0" y="397649"/>
                </a:lnTo>
                <a:lnTo>
                  <a:pt x="26060" y="397649"/>
                </a:lnTo>
                <a:lnTo>
                  <a:pt x="77088" y="260108"/>
                </a:lnTo>
                <a:lnTo>
                  <a:pt x="99771" y="200024"/>
                </a:lnTo>
                <a:lnTo>
                  <a:pt x="249749" y="200024"/>
                </a:lnTo>
                <a:lnTo>
                  <a:pt x="240981" y="176568"/>
                </a:lnTo>
                <a:lnTo>
                  <a:pt x="108610" y="176568"/>
                </a:lnTo>
                <a:lnTo>
                  <a:pt x="146418" y="76238"/>
                </a:lnTo>
                <a:lnTo>
                  <a:pt x="161112" y="28549"/>
                </a:lnTo>
                <a:lnTo>
                  <a:pt x="185652" y="28549"/>
                </a:lnTo>
                <a:lnTo>
                  <a:pt x="174980" y="0"/>
                </a:lnTo>
                <a:close/>
              </a:path>
              <a:path w="323850" h="398145">
                <a:moveTo>
                  <a:pt x="249749" y="200024"/>
                </a:moveTo>
                <a:lnTo>
                  <a:pt x="223431" y="200024"/>
                </a:lnTo>
                <a:lnTo>
                  <a:pt x="237388" y="237337"/>
                </a:lnTo>
                <a:lnTo>
                  <a:pt x="245960" y="260108"/>
                </a:lnTo>
                <a:lnTo>
                  <a:pt x="297535" y="397649"/>
                </a:lnTo>
                <a:lnTo>
                  <a:pt x="323621" y="397649"/>
                </a:lnTo>
                <a:lnTo>
                  <a:pt x="249749" y="200024"/>
                </a:lnTo>
                <a:close/>
              </a:path>
              <a:path w="323850" h="398145">
                <a:moveTo>
                  <a:pt x="185652" y="28549"/>
                </a:moveTo>
                <a:lnTo>
                  <a:pt x="162509" y="28549"/>
                </a:lnTo>
                <a:lnTo>
                  <a:pt x="167462" y="46037"/>
                </a:lnTo>
                <a:lnTo>
                  <a:pt x="168973" y="50812"/>
                </a:lnTo>
                <a:lnTo>
                  <a:pt x="170548" y="56006"/>
                </a:lnTo>
                <a:lnTo>
                  <a:pt x="173862" y="67081"/>
                </a:lnTo>
                <a:lnTo>
                  <a:pt x="175526" y="72021"/>
                </a:lnTo>
                <a:lnTo>
                  <a:pt x="177203" y="76238"/>
                </a:lnTo>
                <a:lnTo>
                  <a:pt x="214680" y="176568"/>
                </a:lnTo>
                <a:lnTo>
                  <a:pt x="240981" y="176568"/>
                </a:lnTo>
                <a:lnTo>
                  <a:pt x="185652" y="28549"/>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8582878" y="6821354"/>
            <a:ext cx="323850" cy="398145"/>
          </a:xfrm>
          <a:custGeom>
            <a:avLst/>
            <a:gdLst/>
            <a:ahLst/>
            <a:cxnLst/>
            <a:rect l="l" t="t" r="r" b="b"/>
            <a:pathLst>
              <a:path w="323850" h="398145">
                <a:moveTo>
                  <a:pt x="174967" y="0"/>
                </a:moveTo>
                <a:lnTo>
                  <a:pt x="148640" y="0"/>
                </a:lnTo>
                <a:lnTo>
                  <a:pt x="0" y="397649"/>
                </a:lnTo>
                <a:lnTo>
                  <a:pt x="26060" y="397649"/>
                </a:lnTo>
                <a:lnTo>
                  <a:pt x="77088" y="260108"/>
                </a:lnTo>
                <a:lnTo>
                  <a:pt x="99771" y="200024"/>
                </a:lnTo>
                <a:lnTo>
                  <a:pt x="249743" y="200024"/>
                </a:lnTo>
                <a:lnTo>
                  <a:pt x="240974" y="176568"/>
                </a:lnTo>
                <a:lnTo>
                  <a:pt x="108610" y="176568"/>
                </a:lnTo>
                <a:lnTo>
                  <a:pt x="146418" y="76238"/>
                </a:lnTo>
                <a:lnTo>
                  <a:pt x="161112" y="28549"/>
                </a:lnTo>
                <a:lnTo>
                  <a:pt x="185640" y="28549"/>
                </a:lnTo>
                <a:lnTo>
                  <a:pt x="174967" y="0"/>
                </a:lnTo>
                <a:close/>
              </a:path>
              <a:path w="323850" h="398145">
                <a:moveTo>
                  <a:pt x="249743" y="200024"/>
                </a:moveTo>
                <a:lnTo>
                  <a:pt x="223431" y="200024"/>
                </a:lnTo>
                <a:lnTo>
                  <a:pt x="237388" y="237337"/>
                </a:lnTo>
                <a:lnTo>
                  <a:pt x="245960" y="260108"/>
                </a:lnTo>
                <a:lnTo>
                  <a:pt x="297535" y="397649"/>
                </a:lnTo>
                <a:lnTo>
                  <a:pt x="323621" y="397649"/>
                </a:lnTo>
                <a:lnTo>
                  <a:pt x="249743" y="200024"/>
                </a:lnTo>
                <a:close/>
              </a:path>
              <a:path w="323850" h="398145">
                <a:moveTo>
                  <a:pt x="185640" y="28549"/>
                </a:moveTo>
                <a:lnTo>
                  <a:pt x="162509" y="28549"/>
                </a:lnTo>
                <a:lnTo>
                  <a:pt x="167462" y="46037"/>
                </a:lnTo>
                <a:lnTo>
                  <a:pt x="168973" y="50812"/>
                </a:lnTo>
                <a:lnTo>
                  <a:pt x="170548" y="56006"/>
                </a:lnTo>
                <a:lnTo>
                  <a:pt x="173862" y="67081"/>
                </a:lnTo>
                <a:lnTo>
                  <a:pt x="175513" y="72021"/>
                </a:lnTo>
                <a:lnTo>
                  <a:pt x="177203" y="76238"/>
                </a:lnTo>
                <a:lnTo>
                  <a:pt x="214680" y="176568"/>
                </a:lnTo>
                <a:lnTo>
                  <a:pt x="240974" y="176568"/>
                </a:lnTo>
                <a:lnTo>
                  <a:pt x="185640" y="28549"/>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7842377" y="6683373"/>
            <a:ext cx="683895" cy="674370"/>
          </a:xfrm>
          <a:custGeom>
            <a:avLst/>
            <a:gdLst/>
            <a:ahLst/>
            <a:cxnLst/>
            <a:rect l="l" t="t" r="r" b="b"/>
            <a:pathLst>
              <a:path w="683895" h="674370">
                <a:moveTo>
                  <a:pt x="260959" y="0"/>
                </a:moveTo>
                <a:lnTo>
                  <a:pt x="217264" y="13774"/>
                </a:lnTo>
                <a:lnTo>
                  <a:pt x="176317" y="33030"/>
                </a:lnTo>
                <a:lnTo>
                  <a:pt x="138554" y="57332"/>
                </a:lnTo>
                <a:lnTo>
                  <a:pt x="104411" y="86244"/>
                </a:lnTo>
                <a:lnTo>
                  <a:pt x="74325" y="119330"/>
                </a:lnTo>
                <a:lnTo>
                  <a:pt x="48731" y="156155"/>
                </a:lnTo>
                <a:lnTo>
                  <a:pt x="28065" y="196283"/>
                </a:lnTo>
                <a:lnTo>
                  <a:pt x="12764" y="239279"/>
                </a:lnTo>
                <a:lnTo>
                  <a:pt x="3263" y="284706"/>
                </a:lnTo>
                <a:lnTo>
                  <a:pt x="0" y="332130"/>
                </a:lnTo>
                <a:lnTo>
                  <a:pt x="3119" y="378502"/>
                </a:lnTo>
                <a:lnTo>
                  <a:pt x="12207" y="422978"/>
                </a:lnTo>
                <a:lnTo>
                  <a:pt x="26856" y="465152"/>
                </a:lnTo>
                <a:lnTo>
                  <a:pt x="46659" y="504616"/>
                </a:lnTo>
                <a:lnTo>
                  <a:pt x="71209" y="540962"/>
                </a:lnTo>
                <a:lnTo>
                  <a:pt x="100098" y="573784"/>
                </a:lnTo>
                <a:lnTo>
                  <a:pt x="132919" y="602674"/>
                </a:lnTo>
                <a:lnTo>
                  <a:pt x="169265" y="627224"/>
                </a:lnTo>
                <a:lnTo>
                  <a:pt x="208729" y="647028"/>
                </a:lnTo>
                <a:lnTo>
                  <a:pt x="250904" y="661678"/>
                </a:lnTo>
                <a:lnTo>
                  <a:pt x="295382" y="670767"/>
                </a:lnTo>
                <a:lnTo>
                  <a:pt x="341756" y="673887"/>
                </a:lnTo>
                <a:lnTo>
                  <a:pt x="388131" y="670767"/>
                </a:lnTo>
                <a:lnTo>
                  <a:pt x="432609" y="661678"/>
                </a:lnTo>
                <a:lnTo>
                  <a:pt x="474784" y="647028"/>
                </a:lnTo>
                <a:lnTo>
                  <a:pt x="514248" y="627224"/>
                </a:lnTo>
                <a:lnTo>
                  <a:pt x="550594" y="602674"/>
                </a:lnTo>
                <a:lnTo>
                  <a:pt x="583415" y="573784"/>
                </a:lnTo>
                <a:lnTo>
                  <a:pt x="612304" y="540962"/>
                </a:lnTo>
                <a:lnTo>
                  <a:pt x="615354" y="536447"/>
                </a:lnTo>
                <a:lnTo>
                  <a:pt x="68351" y="536447"/>
                </a:lnTo>
                <a:lnTo>
                  <a:pt x="260959" y="0"/>
                </a:lnTo>
                <a:close/>
              </a:path>
              <a:path w="683895" h="674370">
                <a:moveTo>
                  <a:pt x="449922" y="7848"/>
                </a:moveTo>
                <a:lnTo>
                  <a:pt x="260121" y="536447"/>
                </a:lnTo>
                <a:lnTo>
                  <a:pt x="332968" y="536447"/>
                </a:lnTo>
                <a:lnTo>
                  <a:pt x="474891" y="128574"/>
                </a:lnTo>
                <a:lnTo>
                  <a:pt x="615335" y="128574"/>
                </a:lnTo>
                <a:lnTo>
                  <a:pt x="603191" y="111998"/>
                </a:lnTo>
                <a:lnTo>
                  <a:pt x="570811" y="78485"/>
                </a:lnTo>
                <a:lnTo>
                  <a:pt x="534144" y="49626"/>
                </a:lnTo>
                <a:lnTo>
                  <a:pt x="493683" y="25917"/>
                </a:lnTo>
                <a:lnTo>
                  <a:pt x="449922" y="7848"/>
                </a:lnTo>
                <a:close/>
              </a:path>
              <a:path w="683895" h="674370">
                <a:moveTo>
                  <a:pt x="615546" y="536162"/>
                </a:moveTo>
                <a:lnTo>
                  <a:pt x="615354" y="536447"/>
                </a:lnTo>
                <a:lnTo>
                  <a:pt x="615645" y="536447"/>
                </a:lnTo>
                <a:lnTo>
                  <a:pt x="615546" y="536162"/>
                </a:lnTo>
                <a:close/>
              </a:path>
              <a:path w="683895" h="674370">
                <a:moveTo>
                  <a:pt x="615335" y="128574"/>
                </a:moveTo>
                <a:lnTo>
                  <a:pt x="474891" y="128574"/>
                </a:lnTo>
                <a:lnTo>
                  <a:pt x="615546" y="536162"/>
                </a:lnTo>
                <a:lnTo>
                  <a:pt x="656657" y="465152"/>
                </a:lnTo>
                <a:lnTo>
                  <a:pt x="671306" y="422978"/>
                </a:lnTo>
                <a:lnTo>
                  <a:pt x="680394" y="378502"/>
                </a:lnTo>
                <a:lnTo>
                  <a:pt x="683513" y="332130"/>
                </a:lnTo>
                <a:lnTo>
                  <a:pt x="679972" y="282739"/>
                </a:lnTo>
                <a:lnTo>
                  <a:pt x="669675" y="235536"/>
                </a:lnTo>
                <a:lnTo>
                  <a:pt x="653117" y="191017"/>
                </a:lnTo>
                <a:lnTo>
                  <a:pt x="630791" y="149673"/>
                </a:lnTo>
                <a:lnTo>
                  <a:pt x="615335" y="128574"/>
                </a:lnTo>
                <a:close/>
              </a:path>
            </a:pathLst>
          </a:custGeom>
          <a:solidFill>
            <a:srgbClr val="E1442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C800A6C4-379B-4C37-881E-8EF8436631D5}"/>
              </a:ext>
            </a:extLst>
          </p:cNvPr>
          <p:cNvPicPr>
            <a:picLocks noChangeAspect="1"/>
          </p:cNvPicPr>
          <p:nvPr/>
        </p:nvPicPr>
        <p:blipFill>
          <a:blip r:embed="rId4"/>
          <a:stretch>
            <a:fillRect/>
          </a:stretch>
        </p:blipFill>
        <p:spPr>
          <a:xfrm>
            <a:off x="373597" y="6683373"/>
            <a:ext cx="4090771" cy="737680"/>
          </a:xfrm>
          <a:prstGeom prst="rect">
            <a:avLst/>
          </a:prstGeom>
        </p:spPr>
      </p:pic>
      <p:sp>
        <p:nvSpPr>
          <p:cNvPr id="24" name="TextBox 23">
            <a:extLst>
              <a:ext uri="{FF2B5EF4-FFF2-40B4-BE49-F238E27FC236}">
                <a16:creationId xmlns:a16="http://schemas.microsoft.com/office/drawing/2014/main" id="{2713CEB0-5E2C-42AE-86B1-6B050D700DC0}"/>
              </a:ext>
            </a:extLst>
          </p:cNvPr>
          <p:cNvSpPr txBox="1"/>
          <p:nvPr/>
        </p:nvSpPr>
        <p:spPr>
          <a:xfrm>
            <a:off x="3387197" y="2743200"/>
            <a:ext cx="602720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Questions?</a:t>
            </a:r>
            <a:endParaRPr kumimoji="0" lang="en-GB"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628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224" y="75802"/>
            <a:ext cx="12801599" cy="64007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5852879"/>
            <a:ext cx="7626350" cy="1919605"/>
          </a:xfrm>
          <a:custGeom>
            <a:avLst/>
            <a:gdLst/>
            <a:ahLst/>
            <a:cxnLst/>
            <a:rect l="l" t="t" r="r" b="b"/>
            <a:pathLst>
              <a:path w="7626350" h="1919604">
                <a:moveTo>
                  <a:pt x="7626096" y="0"/>
                </a:moveTo>
                <a:lnTo>
                  <a:pt x="0" y="0"/>
                </a:lnTo>
                <a:lnTo>
                  <a:pt x="0" y="1919516"/>
                </a:lnTo>
                <a:lnTo>
                  <a:pt x="6915937" y="1919516"/>
                </a:lnTo>
                <a:lnTo>
                  <a:pt x="7626096"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0765153" y="6821348"/>
            <a:ext cx="335915" cy="397510"/>
          </a:xfrm>
          <a:custGeom>
            <a:avLst/>
            <a:gdLst/>
            <a:ahLst/>
            <a:cxnLst/>
            <a:rect l="l" t="t" r="r" b="b"/>
            <a:pathLst>
              <a:path w="335915" h="397509">
                <a:moveTo>
                  <a:pt x="98513" y="0"/>
                </a:moveTo>
                <a:lnTo>
                  <a:pt x="0" y="0"/>
                </a:lnTo>
                <a:lnTo>
                  <a:pt x="0" y="397306"/>
                </a:lnTo>
                <a:lnTo>
                  <a:pt x="97155" y="397306"/>
                </a:lnTo>
                <a:lnTo>
                  <a:pt x="97148" y="205701"/>
                </a:lnTo>
                <a:lnTo>
                  <a:pt x="94272" y="160947"/>
                </a:lnTo>
                <a:lnTo>
                  <a:pt x="92811" y="144386"/>
                </a:lnTo>
                <a:lnTo>
                  <a:pt x="184003" y="144386"/>
                </a:lnTo>
                <a:lnTo>
                  <a:pt x="98513" y="0"/>
                </a:lnTo>
                <a:close/>
              </a:path>
              <a:path w="335915" h="397509">
                <a:moveTo>
                  <a:pt x="184003" y="144386"/>
                </a:moveTo>
                <a:lnTo>
                  <a:pt x="93916" y="144386"/>
                </a:lnTo>
                <a:lnTo>
                  <a:pt x="96518" y="150474"/>
                </a:lnTo>
                <a:lnTo>
                  <a:pt x="116201" y="192150"/>
                </a:lnTo>
                <a:lnTo>
                  <a:pt x="127279" y="212216"/>
                </a:lnTo>
                <a:lnTo>
                  <a:pt x="237997" y="397306"/>
                </a:lnTo>
                <a:lnTo>
                  <a:pt x="335711" y="397306"/>
                </a:lnTo>
                <a:lnTo>
                  <a:pt x="335711" y="253466"/>
                </a:lnTo>
                <a:lnTo>
                  <a:pt x="241820" y="253466"/>
                </a:lnTo>
                <a:lnTo>
                  <a:pt x="239193" y="247479"/>
                </a:lnTo>
                <a:lnTo>
                  <a:pt x="215853" y="198843"/>
                </a:lnTo>
                <a:lnTo>
                  <a:pt x="208419" y="185623"/>
                </a:lnTo>
                <a:lnTo>
                  <a:pt x="184003" y="144386"/>
                </a:lnTo>
                <a:close/>
              </a:path>
              <a:path w="335915" h="397509">
                <a:moveTo>
                  <a:pt x="335711" y="0"/>
                </a:moveTo>
                <a:lnTo>
                  <a:pt x="238544" y="0"/>
                </a:lnTo>
                <a:lnTo>
                  <a:pt x="238550" y="192150"/>
                </a:lnTo>
                <a:lnTo>
                  <a:pt x="242887" y="253466"/>
                </a:lnTo>
                <a:lnTo>
                  <a:pt x="335711" y="253466"/>
                </a:lnTo>
                <a:lnTo>
                  <a:pt x="335711" y="0"/>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1169212" y="7176948"/>
            <a:ext cx="257175" cy="0"/>
          </a:xfrm>
          <a:custGeom>
            <a:avLst/>
            <a:gdLst/>
            <a:ahLst/>
            <a:cxnLst/>
            <a:rect l="l" t="t" r="r" b="b"/>
            <a:pathLst>
              <a:path w="257175">
                <a:moveTo>
                  <a:pt x="0" y="0"/>
                </a:moveTo>
                <a:lnTo>
                  <a:pt x="256730" y="0"/>
                </a:lnTo>
              </a:path>
            </a:pathLst>
          </a:custGeom>
          <a:ln w="83819">
            <a:solidFill>
              <a:srgbClr val="24262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1169212" y="7097573"/>
            <a:ext cx="97790" cy="0"/>
          </a:xfrm>
          <a:custGeom>
            <a:avLst/>
            <a:gdLst/>
            <a:ahLst/>
            <a:cxnLst/>
            <a:rect l="l" t="t" r="r" b="b"/>
            <a:pathLst>
              <a:path w="97790">
                <a:moveTo>
                  <a:pt x="0" y="0"/>
                </a:moveTo>
                <a:lnTo>
                  <a:pt x="97167" y="0"/>
                </a:lnTo>
              </a:path>
            </a:pathLst>
          </a:custGeom>
          <a:ln w="74930">
            <a:solidFill>
              <a:srgbClr val="24262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1169212" y="7018198"/>
            <a:ext cx="219075" cy="0"/>
          </a:xfrm>
          <a:custGeom>
            <a:avLst/>
            <a:gdLst/>
            <a:ahLst/>
            <a:cxnLst/>
            <a:rect l="l" t="t" r="r" b="b"/>
            <a:pathLst>
              <a:path w="219075">
                <a:moveTo>
                  <a:pt x="0" y="0"/>
                </a:moveTo>
                <a:lnTo>
                  <a:pt x="218465" y="0"/>
                </a:lnTo>
              </a:path>
            </a:pathLst>
          </a:custGeom>
          <a:ln w="83819">
            <a:solidFill>
              <a:srgbClr val="24262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1169212" y="6940729"/>
            <a:ext cx="97790" cy="0"/>
          </a:xfrm>
          <a:custGeom>
            <a:avLst/>
            <a:gdLst/>
            <a:ahLst/>
            <a:cxnLst/>
            <a:rect l="l" t="t" r="r" b="b"/>
            <a:pathLst>
              <a:path w="97790">
                <a:moveTo>
                  <a:pt x="0" y="0"/>
                </a:moveTo>
                <a:lnTo>
                  <a:pt x="97167" y="0"/>
                </a:lnTo>
              </a:path>
            </a:pathLst>
          </a:custGeom>
          <a:ln w="71120">
            <a:solidFill>
              <a:srgbClr val="24262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1169212" y="6863259"/>
            <a:ext cx="249554" cy="0"/>
          </a:xfrm>
          <a:custGeom>
            <a:avLst/>
            <a:gdLst/>
            <a:ahLst/>
            <a:cxnLst/>
            <a:rect l="l" t="t" r="r" b="b"/>
            <a:pathLst>
              <a:path w="249554">
                <a:moveTo>
                  <a:pt x="0" y="0"/>
                </a:moveTo>
                <a:lnTo>
                  <a:pt x="249148" y="0"/>
                </a:lnTo>
              </a:path>
            </a:pathLst>
          </a:custGeom>
          <a:ln w="83819">
            <a:solidFill>
              <a:srgbClr val="24262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1999745" y="6904668"/>
            <a:ext cx="97790" cy="314325"/>
          </a:xfrm>
          <a:custGeom>
            <a:avLst/>
            <a:gdLst/>
            <a:ahLst/>
            <a:cxnLst/>
            <a:rect l="l" t="t" r="r" b="b"/>
            <a:pathLst>
              <a:path w="97790" h="314325">
                <a:moveTo>
                  <a:pt x="97167" y="0"/>
                </a:moveTo>
                <a:lnTo>
                  <a:pt x="0" y="0"/>
                </a:lnTo>
                <a:lnTo>
                  <a:pt x="0" y="313994"/>
                </a:lnTo>
                <a:lnTo>
                  <a:pt x="97167" y="313994"/>
                </a:lnTo>
                <a:lnTo>
                  <a:pt x="97167" y="0"/>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1878980" y="6863012"/>
            <a:ext cx="338455" cy="0"/>
          </a:xfrm>
          <a:custGeom>
            <a:avLst/>
            <a:gdLst/>
            <a:ahLst/>
            <a:cxnLst/>
            <a:rect l="l" t="t" r="r" b="b"/>
            <a:pathLst>
              <a:path w="338454">
                <a:moveTo>
                  <a:pt x="0" y="0"/>
                </a:moveTo>
                <a:lnTo>
                  <a:pt x="338416" y="0"/>
                </a:lnTo>
              </a:path>
            </a:pathLst>
          </a:custGeom>
          <a:ln w="83312">
            <a:solidFill>
              <a:srgbClr val="24262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475556" y="6821348"/>
            <a:ext cx="216535" cy="397510"/>
          </a:xfrm>
          <a:custGeom>
            <a:avLst/>
            <a:gdLst/>
            <a:ahLst/>
            <a:cxnLst/>
            <a:rect l="l" t="t" r="r" b="b"/>
            <a:pathLst>
              <a:path w="216534" h="397509">
                <a:moveTo>
                  <a:pt x="95351" y="0"/>
                </a:moveTo>
                <a:lnTo>
                  <a:pt x="0" y="0"/>
                </a:lnTo>
                <a:lnTo>
                  <a:pt x="121043" y="200012"/>
                </a:lnTo>
                <a:lnTo>
                  <a:pt x="546" y="397306"/>
                </a:lnTo>
                <a:lnTo>
                  <a:pt x="95885" y="397306"/>
                </a:lnTo>
                <a:lnTo>
                  <a:pt x="216382" y="200012"/>
                </a:lnTo>
                <a:lnTo>
                  <a:pt x="95351" y="0"/>
                </a:lnTo>
                <a:close/>
              </a:path>
            </a:pathLst>
          </a:custGeom>
          <a:solidFill>
            <a:srgbClr val="E0442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697485" y="6821348"/>
            <a:ext cx="123189" cy="124460"/>
          </a:xfrm>
          <a:custGeom>
            <a:avLst/>
            <a:gdLst/>
            <a:ahLst/>
            <a:cxnLst/>
            <a:rect l="l" t="t" r="r" b="b"/>
            <a:pathLst>
              <a:path w="123190" h="124459">
                <a:moveTo>
                  <a:pt x="122834" y="0"/>
                </a:moveTo>
                <a:lnTo>
                  <a:pt x="27470" y="0"/>
                </a:lnTo>
                <a:lnTo>
                  <a:pt x="0" y="45427"/>
                </a:lnTo>
                <a:lnTo>
                  <a:pt x="47675" y="124205"/>
                </a:lnTo>
                <a:lnTo>
                  <a:pt x="122834" y="0"/>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1697477" y="7096477"/>
            <a:ext cx="122555" cy="122555"/>
          </a:xfrm>
          <a:custGeom>
            <a:avLst/>
            <a:gdLst/>
            <a:ahLst/>
            <a:cxnLst/>
            <a:rect l="l" t="t" r="r" b="b"/>
            <a:pathLst>
              <a:path w="122554" h="122554">
                <a:moveTo>
                  <a:pt x="47675" y="0"/>
                </a:moveTo>
                <a:lnTo>
                  <a:pt x="0" y="78054"/>
                </a:lnTo>
                <a:lnTo>
                  <a:pt x="26962" y="122186"/>
                </a:lnTo>
                <a:lnTo>
                  <a:pt x="122301" y="122186"/>
                </a:lnTo>
                <a:lnTo>
                  <a:pt x="47675" y="0"/>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8988003" y="6821355"/>
            <a:ext cx="250190" cy="398145"/>
          </a:xfrm>
          <a:custGeom>
            <a:avLst/>
            <a:gdLst/>
            <a:ahLst/>
            <a:cxnLst/>
            <a:rect l="l" t="t" r="r" b="b"/>
            <a:pathLst>
              <a:path w="250190" h="398145">
                <a:moveTo>
                  <a:pt x="133375" y="0"/>
                </a:moveTo>
                <a:lnTo>
                  <a:pt x="0" y="0"/>
                </a:lnTo>
                <a:lnTo>
                  <a:pt x="0" y="397637"/>
                </a:lnTo>
                <a:lnTo>
                  <a:pt x="139204" y="397637"/>
                </a:lnTo>
                <a:lnTo>
                  <a:pt x="150903" y="397153"/>
                </a:lnTo>
                <a:lnTo>
                  <a:pt x="193076" y="385571"/>
                </a:lnTo>
                <a:lnTo>
                  <a:pt x="210024" y="374891"/>
                </a:lnTo>
                <a:lnTo>
                  <a:pt x="24396" y="374891"/>
                </a:lnTo>
                <a:lnTo>
                  <a:pt x="24396" y="199923"/>
                </a:lnTo>
                <a:lnTo>
                  <a:pt x="208449" y="199923"/>
                </a:lnTo>
                <a:lnTo>
                  <a:pt x="203188" y="196424"/>
                </a:lnTo>
                <a:lnTo>
                  <a:pt x="196578" y="192825"/>
                </a:lnTo>
                <a:lnTo>
                  <a:pt x="189666" y="189829"/>
                </a:lnTo>
                <a:lnTo>
                  <a:pt x="182448" y="187439"/>
                </a:lnTo>
                <a:lnTo>
                  <a:pt x="182448" y="186321"/>
                </a:lnTo>
                <a:lnTo>
                  <a:pt x="190030" y="182651"/>
                </a:lnTo>
                <a:lnTo>
                  <a:pt x="197027" y="178079"/>
                </a:lnTo>
                <a:lnTo>
                  <a:pt x="198075" y="177177"/>
                </a:lnTo>
                <a:lnTo>
                  <a:pt x="24396" y="177177"/>
                </a:lnTo>
                <a:lnTo>
                  <a:pt x="24396" y="22720"/>
                </a:lnTo>
                <a:lnTo>
                  <a:pt x="200354" y="22720"/>
                </a:lnTo>
                <a:lnTo>
                  <a:pt x="198313" y="20954"/>
                </a:lnTo>
                <a:lnTo>
                  <a:pt x="164027" y="3975"/>
                </a:lnTo>
                <a:lnTo>
                  <a:pt x="143999" y="440"/>
                </a:lnTo>
                <a:lnTo>
                  <a:pt x="133375" y="0"/>
                </a:lnTo>
                <a:close/>
              </a:path>
              <a:path w="250190" h="398145">
                <a:moveTo>
                  <a:pt x="208449" y="199923"/>
                </a:moveTo>
                <a:lnTo>
                  <a:pt x="136461" y="199923"/>
                </a:lnTo>
                <a:lnTo>
                  <a:pt x="145816" y="200312"/>
                </a:lnTo>
                <a:lnTo>
                  <a:pt x="154806" y="201482"/>
                </a:lnTo>
                <a:lnTo>
                  <a:pt x="193365" y="218398"/>
                </a:lnTo>
                <a:lnTo>
                  <a:pt x="217830" y="251485"/>
                </a:lnTo>
                <a:lnTo>
                  <a:pt x="224332" y="288086"/>
                </a:lnTo>
                <a:lnTo>
                  <a:pt x="223951" y="297954"/>
                </a:lnTo>
                <a:lnTo>
                  <a:pt x="210781" y="339301"/>
                </a:lnTo>
                <a:lnTo>
                  <a:pt x="180796" y="365626"/>
                </a:lnTo>
                <a:lnTo>
                  <a:pt x="136982" y="374891"/>
                </a:lnTo>
                <a:lnTo>
                  <a:pt x="210024" y="374891"/>
                </a:lnTo>
                <a:lnTo>
                  <a:pt x="236966" y="342844"/>
                </a:lnTo>
                <a:lnTo>
                  <a:pt x="249336" y="300274"/>
                </a:lnTo>
                <a:lnTo>
                  <a:pt x="249859" y="288086"/>
                </a:lnTo>
                <a:lnTo>
                  <a:pt x="249543" y="278693"/>
                </a:lnTo>
                <a:lnTo>
                  <a:pt x="238848" y="236597"/>
                </a:lnTo>
                <a:lnTo>
                  <a:pt x="215454" y="205377"/>
                </a:lnTo>
                <a:lnTo>
                  <a:pt x="209499" y="200621"/>
                </a:lnTo>
                <a:lnTo>
                  <a:pt x="208449" y="199923"/>
                </a:lnTo>
                <a:close/>
              </a:path>
              <a:path w="250190" h="398145">
                <a:moveTo>
                  <a:pt x="200354" y="22720"/>
                </a:moveTo>
                <a:lnTo>
                  <a:pt x="132270" y="22720"/>
                </a:lnTo>
                <a:lnTo>
                  <a:pt x="140799" y="23062"/>
                </a:lnTo>
                <a:lnTo>
                  <a:pt x="148917" y="24085"/>
                </a:lnTo>
                <a:lnTo>
                  <a:pt x="187883" y="43662"/>
                </a:lnTo>
                <a:lnTo>
                  <a:pt x="207175" y="82900"/>
                </a:lnTo>
                <a:lnTo>
                  <a:pt x="208533" y="99517"/>
                </a:lnTo>
                <a:lnTo>
                  <a:pt x="208186" y="108194"/>
                </a:lnTo>
                <a:lnTo>
                  <a:pt x="196291" y="144813"/>
                </a:lnTo>
                <a:lnTo>
                  <a:pt x="163321" y="171653"/>
                </a:lnTo>
                <a:lnTo>
                  <a:pt x="132841" y="177177"/>
                </a:lnTo>
                <a:lnTo>
                  <a:pt x="198075" y="177177"/>
                </a:lnTo>
                <a:lnTo>
                  <a:pt x="222968" y="148024"/>
                </a:lnTo>
                <a:lnTo>
                  <a:pt x="233825" y="107426"/>
                </a:lnTo>
                <a:lnTo>
                  <a:pt x="234060" y="99517"/>
                </a:lnTo>
                <a:lnTo>
                  <a:pt x="233578" y="88424"/>
                </a:lnTo>
                <a:lnTo>
                  <a:pt x="222234" y="49478"/>
                </a:lnTo>
                <a:lnTo>
                  <a:pt x="205358" y="27051"/>
                </a:lnTo>
                <a:lnTo>
                  <a:pt x="200354" y="22720"/>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9662213" y="6814673"/>
            <a:ext cx="349250" cy="411480"/>
          </a:xfrm>
          <a:custGeom>
            <a:avLst/>
            <a:gdLst/>
            <a:ahLst/>
            <a:cxnLst/>
            <a:rect l="l" t="t" r="r" b="b"/>
            <a:pathLst>
              <a:path w="349250" h="411479">
                <a:moveTo>
                  <a:pt x="197180" y="0"/>
                </a:moveTo>
                <a:lnTo>
                  <a:pt x="156535" y="3859"/>
                </a:lnTo>
                <a:lnTo>
                  <a:pt x="118986" y="15405"/>
                </a:lnTo>
                <a:lnTo>
                  <a:pt x="85337" y="33769"/>
                </a:lnTo>
                <a:lnTo>
                  <a:pt x="44096" y="72373"/>
                </a:lnTo>
                <a:lnTo>
                  <a:pt x="23374" y="104544"/>
                </a:lnTo>
                <a:lnTo>
                  <a:pt x="8502" y="141345"/>
                </a:lnTo>
                <a:lnTo>
                  <a:pt x="945" y="181482"/>
                </a:lnTo>
                <a:lnTo>
                  <a:pt x="0" y="202717"/>
                </a:lnTo>
                <a:lnTo>
                  <a:pt x="416" y="216998"/>
                </a:lnTo>
                <a:lnTo>
                  <a:pt x="6642" y="258178"/>
                </a:lnTo>
                <a:lnTo>
                  <a:pt x="19979" y="296150"/>
                </a:lnTo>
                <a:lnTo>
                  <a:pt x="39825" y="330098"/>
                </a:lnTo>
                <a:lnTo>
                  <a:pt x="65436" y="359468"/>
                </a:lnTo>
                <a:lnTo>
                  <a:pt x="96215" y="382803"/>
                </a:lnTo>
                <a:lnTo>
                  <a:pt x="131612" y="399660"/>
                </a:lnTo>
                <a:lnTo>
                  <a:pt x="171072" y="409387"/>
                </a:lnTo>
                <a:lnTo>
                  <a:pt x="199402" y="411264"/>
                </a:lnTo>
                <a:lnTo>
                  <a:pt x="208279" y="411096"/>
                </a:lnTo>
                <a:lnTo>
                  <a:pt x="249015" y="405601"/>
                </a:lnTo>
                <a:lnTo>
                  <a:pt x="288963" y="392252"/>
                </a:lnTo>
                <a:lnTo>
                  <a:pt x="297996" y="387959"/>
                </a:lnTo>
                <a:lnTo>
                  <a:pt x="199402" y="387959"/>
                </a:lnTo>
                <a:lnTo>
                  <a:pt x="181013" y="387055"/>
                </a:lnTo>
                <a:lnTo>
                  <a:pt x="130047" y="373557"/>
                </a:lnTo>
                <a:lnTo>
                  <a:pt x="87053" y="345990"/>
                </a:lnTo>
                <a:lnTo>
                  <a:pt x="54146" y="306985"/>
                </a:lnTo>
                <a:lnTo>
                  <a:pt x="32845" y="258151"/>
                </a:lnTo>
                <a:lnTo>
                  <a:pt x="25526" y="202717"/>
                </a:lnTo>
                <a:lnTo>
                  <a:pt x="26348" y="183803"/>
                </a:lnTo>
                <a:lnTo>
                  <a:pt x="38671" y="131318"/>
                </a:lnTo>
                <a:lnTo>
                  <a:pt x="63969" y="87021"/>
                </a:lnTo>
                <a:lnTo>
                  <a:pt x="100041" y="53089"/>
                </a:lnTo>
                <a:lnTo>
                  <a:pt x="145616" y="30955"/>
                </a:lnTo>
                <a:lnTo>
                  <a:pt x="197713" y="23304"/>
                </a:lnTo>
                <a:lnTo>
                  <a:pt x="300208" y="23304"/>
                </a:lnTo>
                <a:lnTo>
                  <a:pt x="297459" y="21844"/>
                </a:lnTo>
                <a:lnTo>
                  <a:pt x="259016" y="7797"/>
                </a:lnTo>
                <a:lnTo>
                  <a:pt x="214333" y="536"/>
                </a:lnTo>
                <a:lnTo>
                  <a:pt x="205902" y="134"/>
                </a:lnTo>
                <a:lnTo>
                  <a:pt x="197180" y="0"/>
                </a:lnTo>
                <a:close/>
              </a:path>
              <a:path w="349250" h="411479">
                <a:moveTo>
                  <a:pt x="333882" y="333870"/>
                </a:moveTo>
                <a:lnTo>
                  <a:pt x="298640" y="361048"/>
                </a:lnTo>
                <a:lnTo>
                  <a:pt x="256222" y="379488"/>
                </a:lnTo>
                <a:lnTo>
                  <a:pt x="214793" y="387373"/>
                </a:lnTo>
                <a:lnTo>
                  <a:pt x="199402" y="387959"/>
                </a:lnTo>
                <a:lnTo>
                  <a:pt x="297996" y="387959"/>
                </a:lnTo>
                <a:lnTo>
                  <a:pt x="331095" y="366817"/>
                </a:lnTo>
                <a:lnTo>
                  <a:pt x="349110" y="350799"/>
                </a:lnTo>
                <a:lnTo>
                  <a:pt x="333882" y="333870"/>
                </a:lnTo>
                <a:close/>
              </a:path>
              <a:path w="349250" h="411479">
                <a:moveTo>
                  <a:pt x="300208" y="23304"/>
                </a:moveTo>
                <a:lnTo>
                  <a:pt x="197713" y="23304"/>
                </a:lnTo>
                <a:lnTo>
                  <a:pt x="212276" y="23747"/>
                </a:lnTo>
                <a:lnTo>
                  <a:pt x="226002" y="25074"/>
                </a:lnTo>
                <a:lnTo>
                  <a:pt x="272513" y="37761"/>
                </a:lnTo>
                <a:lnTo>
                  <a:pt x="308563" y="56381"/>
                </a:lnTo>
                <a:lnTo>
                  <a:pt x="324154" y="68237"/>
                </a:lnTo>
                <a:lnTo>
                  <a:pt x="339140" y="49936"/>
                </a:lnTo>
                <a:lnTo>
                  <a:pt x="331295" y="43167"/>
                </a:lnTo>
                <a:lnTo>
                  <a:pt x="322714" y="36758"/>
                </a:lnTo>
                <a:lnTo>
                  <a:pt x="313403" y="30700"/>
                </a:lnTo>
                <a:lnTo>
                  <a:pt x="303364" y="24980"/>
                </a:lnTo>
                <a:lnTo>
                  <a:pt x="300208" y="23304"/>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0085437" y="6821344"/>
            <a:ext cx="297180" cy="405130"/>
          </a:xfrm>
          <a:custGeom>
            <a:avLst/>
            <a:gdLst/>
            <a:ahLst/>
            <a:cxnLst/>
            <a:rect l="l" t="t" r="r" b="b"/>
            <a:pathLst>
              <a:path w="297179" h="405129">
                <a:moveTo>
                  <a:pt x="24422" y="0"/>
                </a:moveTo>
                <a:lnTo>
                  <a:pt x="0" y="0"/>
                </a:lnTo>
                <a:lnTo>
                  <a:pt x="0" y="261226"/>
                </a:lnTo>
                <a:lnTo>
                  <a:pt x="6150" y="307044"/>
                </a:lnTo>
                <a:lnTo>
                  <a:pt x="24088" y="345195"/>
                </a:lnTo>
                <a:lnTo>
                  <a:pt x="51914" y="374512"/>
                </a:lnTo>
                <a:lnTo>
                  <a:pt x="88607" y="394449"/>
                </a:lnTo>
                <a:lnTo>
                  <a:pt x="132608" y="403952"/>
                </a:lnTo>
                <a:lnTo>
                  <a:pt x="148640" y="404583"/>
                </a:lnTo>
                <a:lnTo>
                  <a:pt x="164659" y="403952"/>
                </a:lnTo>
                <a:lnTo>
                  <a:pt x="208686" y="394449"/>
                </a:lnTo>
                <a:lnTo>
                  <a:pt x="235445" y="381279"/>
                </a:lnTo>
                <a:lnTo>
                  <a:pt x="148069" y="381279"/>
                </a:lnTo>
                <a:lnTo>
                  <a:pt x="134399" y="380762"/>
                </a:lnTo>
                <a:lnTo>
                  <a:pt x="86157" y="368337"/>
                </a:lnTo>
                <a:lnTo>
                  <a:pt x="50445" y="340713"/>
                </a:lnTo>
                <a:lnTo>
                  <a:pt x="29313" y="299265"/>
                </a:lnTo>
                <a:lnTo>
                  <a:pt x="24465" y="261226"/>
                </a:lnTo>
                <a:lnTo>
                  <a:pt x="24422" y="0"/>
                </a:lnTo>
                <a:close/>
              </a:path>
              <a:path w="297179" h="405129">
                <a:moveTo>
                  <a:pt x="297002" y="0"/>
                </a:moveTo>
                <a:lnTo>
                  <a:pt x="272592" y="0"/>
                </a:lnTo>
                <a:lnTo>
                  <a:pt x="272503" y="261226"/>
                </a:lnTo>
                <a:lnTo>
                  <a:pt x="272034" y="272924"/>
                </a:lnTo>
                <a:lnTo>
                  <a:pt x="263728" y="310286"/>
                </a:lnTo>
                <a:lnTo>
                  <a:pt x="238493" y="348856"/>
                </a:lnTo>
                <a:lnTo>
                  <a:pt x="199250" y="372973"/>
                </a:lnTo>
                <a:lnTo>
                  <a:pt x="161883" y="380762"/>
                </a:lnTo>
                <a:lnTo>
                  <a:pt x="148069" y="381279"/>
                </a:lnTo>
                <a:lnTo>
                  <a:pt x="235445" y="381279"/>
                </a:lnTo>
                <a:lnTo>
                  <a:pt x="264961" y="355970"/>
                </a:lnTo>
                <a:lnTo>
                  <a:pt x="286169" y="320687"/>
                </a:lnTo>
                <a:lnTo>
                  <a:pt x="296323" y="277305"/>
                </a:lnTo>
                <a:lnTo>
                  <a:pt x="297002" y="261226"/>
                </a:lnTo>
                <a:lnTo>
                  <a:pt x="297002" y="0"/>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0460335" y="6814689"/>
            <a:ext cx="236854" cy="411480"/>
          </a:xfrm>
          <a:custGeom>
            <a:avLst/>
            <a:gdLst/>
            <a:ahLst/>
            <a:cxnLst/>
            <a:rect l="l" t="t" r="r" b="b"/>
            <a:pathLst>
              <a:path w="236854" h="411479">
                <a:moveTo>
                  <a:pt x="16370" y="343014"/>
                </a:moveTo>
                <a:lnTo>
                  <a:pt x="0" y="361607"/>
                </a:lnTo>
                <a:lnTo>
                  <a:pt x="6965" y="368370"/>
                </a:lnTo>
                <a:lnTo>
                  <a:pt x="14509" y="374778"/>
                </a:lnTo>
                <a:lnTo>
                  <a:pt x="54825" y="398665"/>
                </a:lnTo>
                <a:lnTo>
                  <a:pt x="93738" y="409143"/>
                </a:lnTo>
                <a:lnTo>
                  <a:pt x="121488" y="411264"/>
                </a:lnTo>
                <a:lnTo>
                  <a:pt x="134449" y="410759"/>
                </a:lnTo>
                <a:lnTo>
                  <a:pt x="179715" y="398810"/>
                </a:lnTo>
                <a:lnTo>
                  <a:pt x="198357" y="387375"/>
                </a:lnTo>
                <a:lnTo>
                  <a:pt x="122580" y="387375"/>
                </a:lnTo>
                <a:lnTo>
                  <a:pt x="110435" y="386945"/>
                </a:lnTo>
                <a:lnTo>
                  <a:pt x="68648" y="376895"/>
                </a:lnTo>
                <a:lnTo>
                  <a:pt x="29456" y="354736"/>
                </a:lnTo>
                <a:lnTo>
                  <a:pt x="22719" y="349086"/>
                </a:lnTo>
                <a:lnTo>
                  <a:pt x="16370" y="343014"/>
                </a:lnTo>
                <a:close/>
              </a:path>
              <a:path w="236854" h="411479">
                <a:moveTo>
                  <a:pt x="127025" y="0"/>
                </a:moveTo>
                <a:lnTo>
                  <a:pt x="89209" y="4848"/>
                </a:lnTo>
                <a:lnTo>
                  <a:pt x="48582" y="24780"/>
                </a:lnTo>
                <a:lnTo>
                  <a:pt x="20911" y="55499"/>
                </a:lnTo>
                <a:lnTo>
                  <a:pt x="8288" y="92988"/>
                </a:lnTo>
                <a:lnTo>
                  <a:pt x="7759" y="102882"/>
                </a:lnTo>
                <a:lnTo>
                  <a:pt x="8308" y="114105"/>
                </a:lnTo>
                <a:lnTo>
                  <a:pt x="21223" y="150838"/>
                </a:lnTo>
                <a:lnTo>
                  <a:pt x="54810" y="183070"/>
                </a:lnTo>
                <a:lnTo>
                  <a:pt x="90617" y="201679"/>
                </a:lnTo>
                <a:lnTo>
                  <a:pt x="128466" y="218295"/>
                </a:lnTo>
                <a:lnTo>
                  <a:pt x="146964" y="226682"/>
                </a:lnTo>
                <a:lnTo>
                  <a:pt x="186341" y="252235"/>
                </a:lnTo>
                <a:lnTo>
                  <a:pt x="209126" y="289336"/>
                </a:lnTo>
                <a:lnTo>
                  <a:pt x="211302" y="308914"/>
                </a:lnTo>
                <a:lnTo>
                  <a:pt x="210871" y="317702"/>
                </a:lnTo>
                <a:lnTo>
                  <a:pt x="196106" y="354809"/>
                </a:lnTo>
                <a:lnTo>
                  <a:pt x="165027" y="378774"/>
                </a:lnTo>
                <a:lnTo>
                  <a:pt x="122580" y="387375"/>
                </a:lnTo>
                <a:lnTo>
                  <a:pt x="198357" y="387375"/>
                </a:lnTo>
                <a:lnTo>
                  <a:pt x="224321" y="357403"/>
                </a:lnTo>
                <a:lnTo>
                  <a:pt x="236314" y="318445"/>
                </a:lnTo>
                <a:lnTo>
                  <a:pt x="236816" y="307809"/>
                </a:lnTo>
                <a:lnTo>
                  <a:pt x="236273" y="295777"/>
                </a:lnTo>
                <a:lnTo>
                  <a:pt x="223373" y="256537"/>
                </a:lnTo>
                <a:lnTo>
                  <a:pt x="197681" y="228017"/>
                </a:lnTo>
                <a:lnTo>
                  <a:pt x="163289" y="207434"/>
                </a:lnTo>
                <a:lnTo>
                  <a:pt x="97904" y="178295"/>
                </a:lnTo>
                <a:lnTo>
                  <a:pt x="89002" y="174129"/>
                </a:lnTo>
                <a:lnTo>
                  <a:pt x="52408" y="148597"/>
                </a:lnTo>
                <a:lnTo>
                  <a:pt x="34112" y="111534"/>
                </a:lnTo>
                <a:lnTo>
                  <a:pt x="33566" y="102057"/>
                </a:lnTo>
                <a:lnTo>
                  <a:pt x="33962" y="94879"/>
                </a:lnTo>
                <a:lnTo>
                  <a:pt x="52700" y="54258"/>
                </a:lnTo>
                <a:lnTo>
                  <a:pt x="87922" y="30657"/>
                </a:lnTo>
                <a:lnTo>
                  <a:pt x="127558" y="23863"/>
                </a:lnTo>
                <a:lnTo>
                  <a:pt x="210994" y="23863"/>
                </a:lnTo>
                <a:lnTo>
                  <a:pt x="209254" y="22734"/>
                </a:lnTo>
                <a:lnTo>
                  <a:pt x="170116" y="5816"/>
                </a:lnTo>
                <a:lnTo>
                  <a:pt x="138864" y="365"/>
                </a:lnTo>
                <a:lnTo>
                  <a:pt x="127025" y="0"/>
                </a:lnTo>
                <a:close/>
              </a:path>
              <a:path w="236854" h="411479">
                <a:moveTo>
                  <a:pt x="210994" y="23863"/>
                </a:moveTo>
                <a:lnTo>
                  <a:pt x="127558" y="23863"/>
                </a:lnTo>
                <a:lnTo>
                  <a:pt x="137303" y="24199"/>
                </a:lnTo>
                <a:lnTo>
                  <a:pt x="146535" y="25209"/>
                </a:lnTo>
                <a:lnTo>
                  <a:pt x="184975" y="37922"/>
                </a:lnTo>
                <a:lnTo>
                  <a:pt x="214655" y="57962"/>
                </a:lnTo>
                <a:lnTo>
                  <a:pt x="228231" y="36880"/>
                </a:lnTo>
                <a:lnTo>
                  <a:pt x="222426" y="31892"/>
                </a:lnTo>
                <a:lnTo>
                  <a:pt x="216100" y="27176"/>
                </a:lnTo>
                <a:lnTo>
                  <a:pt x="210994" y="23863"/>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9298474" y="6821354"/>
            <a:ext cx="323850" cy="398145"/>
          </a:xfrm>
          <a:custGeom>
            <a:avLst/>
            <a:gdLst/>
            <a:ahLst/>
            <a:cxnLst/>
            <a:rect l="l" t="t" r="r" b="b"/>
            <a:pathLst>
              <a:path w="323850" h="398145">
                <a:moveTo>
                  <a:pt x="174980" y="0"/>
                </a:moveTo>
                <a:lnTo>
                  <a:pt x="148640" y="0"/>
                </a:lnTo>
                <a:lnTo>
                  <a:pt x="0" y="397649"/>
                </a:lnTo>
                <a:lnTo>
                  <a:pt x="26060" y="397649"/>
                </a:lnTo>
                <a:lnTo>
                  <a:pt x="77088" y="260108"/>
                </a:lnTo>
                <a:lnTo>
                  <a:pt x="99771" y="200024"/>
                </a:lnTo>
                <a:lnTo>
                  <a:pt x="249749" y="200024"/>
                </a:lnTo>
                <a:lnTo>
                  <a:pt x="240981" y="176568"/>
                </a:lnTo>
                <a:lnTo>
                  <a:pt x="108610" y="176568"/>
                </a:lnTo>
                <a:lnTo>
                  <a:pt x="146418" y="76238"/>
                </a:lnTo>
                <a:lnTo>
                  <a:pt x="161112" y="28549"/>
                </a:lnTo>
                <a:lnTo>
                  <a:pt x="185652" y="28549"/>
                </a:lnTo>
                <a:lnTo>
                  <a:pt x="174980" y="0"/>
                </a:lnTo>
                <a:close/>
              </a:path>
              <a:path w="323850" h="398145">
                <a:moveTo>
                  <a:pt x="249749" y="200024"/>
                </a:moveTo>
                <a:lnTo>
                  <a:pt x="223431" y="200024"/>
                </a:lnTo>
                <a:lnTo>
                  <a:pt x="237388" y="237337"/>
                </a:lnTo>
                <a:lnTo>
                  <a:pt x="245960" y="260108"/>
                </a:lnTo>
                <a:lnTo>
                  <a:pt x="297535" y="397649"/>
                </a:lnTo>
                <a:lnTo>
                  <a:pt x="323621" y="397649"/>
                </a:lnTo>
                <a:lnTo>
                  <a:pt x="249749" y="200024"/>
                </a:lnTo>
                <a:close/>
              </a:path>
              <a:path w="323850" h="398145">
                <a:moveTo>
                  <a:pt x="185652" y="28549"/>
                </a:moveTo>
                <a:lnTo>
                  <a:pt x="162509" y="28549"/>
                </a:lnTo>
                <a:lnTo>
                  <a:pt x="167462" y="46037"/>
                </a:lnTo>
                <a:lnTo>
                  <a:pt x="168973" y="50812"/>
                </a:lnTo>
                <a:lnTo>
                  <a:pt x="170548" y="56006"/>
                </a:lnTo>
                <a:lnTo>
                  <a:pt x="173862" y="67081"/>
                </a:lnTo>
                <a:lnTo>
                  <a:pt x="175526" y="72021"/>
                </a:lnTo>
                <a:lnTo>
                  <a:pt x="177203" y="76238"/>
                </a:lnTo>
                <a:lnTo>
                  <a:pt x="214680" y="176568"/>
                </a:lnTo>
                <a:lnTo>
                  <a:pt x="240981" y="176568"/>
                </a:lnTo>
                <a:lnTo>
                  <a:pt x="185652" y="28549"/>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8582878" y="6821354"/>
            <a:ext cx="323850" cy="398145"/>
          </a:xfrm>
          <a:custGeom>
            <a:avLst/>
            <a:gdLst/>
            <a:ahLst/>
            <a:cxnLst/>
            <a:rect l="l" t="t" r="r" b="b"/>
            <a:pathLst>
              <a:path w="323850" h="398145">
                <a:moveTo>
                  <a:pt x="174967" y="0"/>
                </a:moveTo>
                <a:lnTo>
                  <a:pt x="148640" y="0"/>
                </a:lnTo>
                <a:lnTo>
                  <a:pt x="0" y="397649"/>
                </a:lnTo>
                <a:lnTo>
                  <a:pt x="26060" y="397649"/>
                </a:lnTo>
                <a:lnTo>
                  <a:pt x="77088" y="260108"/>
                </a:lnTo>
                <a:lnTo>
                  <a:pt x="99771" y="200024"/>
                </a:lnTo>
                <a:lnTo>
                  <a:pt x="249743" y="200024"/>
                </a:lnTo>
                <a:lnTo>
                  <a:pt x="240974" y="176568"/>
                </a:lnTo>
                <a:lnTo>
                  <a:pt x="108610" y="176568"/>
                </a:lnTo>
                <a:lnTo>
                  <a:pt x="146418" y="76238"/>
                </a:lnTo>
                <a:lnTo>
                  <a:pt x="161112" y="28549"/>
                </a:lnTo>
                <a:lnTo>
                  <a:pt x="185640" y="28549"/>
                </a:lnTo>
                <a:lnTo>
                  <a:pt x="174967" y="0"/>
                </a:lnTo>
                <a:close/>
              </a:path>
              <a:path w="323850" h="398145">
                <a:moveTo>
                  <a:pt x="249743" y="200024"/>
                </a:moveTo>
                <a:lnTo>
                  <a:pt x="223431" y="200024"/>
                </a:lnTo>
                <a:lnTo>
                  <a:pt x="237388" y="237337"/>
                </a:lnTo>
                <a:lnTo>
                  <a:pt x="245960" y="260108"/>
                </a:lnTo>
                <a:lnTo>
                  <a:pt x="297535" y="397649"/>
                </a:lnTo>
                <a:lnTo>
                  <a:pt x="323621" y="397649"/>
                </a:lnTo>
                <a:lnTo>
                  <a:pt x="249743" y="200024"/>
                </a:lnTo>
                <a:close/>
              </a:path>
              <a:path w="323850" h="398145">
                <a:moveTo>
                  <a:pt x="185640" y="28549"/>
                </a:moveTo>
                <a:lnTo>
                  <a:pt x="162509" y="28549"/>
                </a:lnTo>
                <a:lnTo>
                  <a:pt x="167462" y="46037"/>
                </a:lnTo>
                <a:lnTo>
                  <a:pt x="168973" y="50812"/>
                </a:lnTo>
                <a:lnTo>
                  <a:pt x="170548" y="56006"/>
                </a:lnTo>
                <a:lnTo>
                  <a:pt x="173862" y="67081"/>
                </a:lnTo>
                <a:lnTo>
                  <a:pt x="175513" y="72021"/>
                </a:lnTo>
                <a:lnTo>
                  <a:pt x="177203" y="76238"/>
                </a:lnTo>
                <a:lnTo>
                  <a:pt x="214680" y="176568"/>
                </a:lnTo>
                <a:lnTo>
                  <a:pt x="240974" y="176568"/>
                </a:lnTo>
                <a:lnTo>
                  <a:pt x="185640" y="28549"/>
                </a:lnTo>
                <a:close/>
              </a:path>
            </a:pathLst>
          </a:custGeom>
          <a:solidFill>
            <a:srgbClr val="2426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7842377" y="6683373"/>
            <a:ext cx="683895" cy="674370"/>
          </a:xfrm>
          <a:custGeom>
            <a:avLst/>
            <a:gdLst/>
            <a:ahLst/>
            <a:cxnLst/>
            <a:rect l="l" t="t" r="r" b="b"/>
            <a:pathLst>
              <a:path w="683895" h="674370">
                <a:moveTo>
                  <a:pt x="260959" y="0"/>
                </a:moveTo>
                <a:lnTo>
                  <a:pt x="217264" y="13774"/>
                </a:lnTo>
                <a:lnTo>
                  <a:pt x="176317" y="33030"/>
                </a:lnTo>
                <a:lnTo>
                  <a:pt x="138554" y="57332"/>
                </a:lnTo>
                <a:lnTo>
                  <a:pt x="104411" y="86244"/>
                </a:lnTo>
                <a:lnTo>
                  <a:pt x="74325" y="119330"/>
                </a:lnTo>
                <a:lnTo>
                  <a:pt x="48731" y="156155"/>
                </a:lnTo>
                <a:lnTo>
                  <a:pt x="28065" y="196283"/>
                </a:lnTo>
                <a:lnTo>
                  <a:pt x="12764" y="239279"/>
                </a:lnTo>
                <a:lnTo>
                  <a:pt x="3263" y="284706"/>
                </a:lnTo>
                <a:lnTo>
                  <a:pt x="0" y="332130"/>
                </a:lnTo>
                <a:lnTo>
                  <a:pt x="3119" y="378502"/>
                </a:lnTo>
                <a:lnTo>
                  <a:pt x="12207" y="422978"/>
                </a:lnTo>
                <a:lnTo>
                  <a:pt x="26856" y="465152"/>
                </a:lnTo>
                <a:lnTo>
                  <a:pt x="46659" y="504616"/>
                </a:lnTo>
                <a:lnTo>
                  <a:pt x="71209" y="540962"/>
                </a:lnTo>
                <a:lnTo>
                  <a:pt x="100098" y="573784"/>
                </a:lnTo>
                <a:lnTo>
                  <a:pt x="132919" y="602674"/>
                </a:lnTo>
                <a:lnTo>
                  <a:pt x="169265" y="627224"/>
                </a:lnTo>
                <a:lnTo>
                  <a:pt x="208729" y="647028"/>
                </a:lnTo>
                <a:lnTo>
                  <a:pt x="250904" y="661678"/>
                </a:lnTo>
                <a:lnTo>
                  <a:pt x="295382" y="670767"/>
                </a:lnTo>
                <a:lnTo>
                  <a:pt x="341756" y="673887"/>
                </a:lnTo>
                <a:lnTo>
                  <a:pt x="388131" y="670767"/>
                </a:lnTo>
                <a:lnTo>
                  <a:pt x="432609" y="661678"/>
                </a:lnTo>
                <a:lnTo>
                  <a:pt x="474784" y="647028"/>
                </a:lnTo>
                <a:lnTo>
                  <a:pt x="514248" y="627224"/>
                </a:lnTo>
                <a:lnTo>
                  <a:pt x="550594" y="602674"/>
                </a:lnTo>
                <a:lnTo>
                  <a:pt x="583415" y="573784"/>
                </a:lnTo>
                <a:lnTo>
                  <a:pt x="612304" y="540962"/>
                </a:lnTo>
                <a:lnTo>
                  <a:pt x="615354" y="536447"/>
                </a:lnTo>
                <a:lnTo>
                  <a:pt x="68351" y="536447"/>
                </a:lnTo>
                <a:lnTo>
                  <a:pt x="260959" y="0"/>
                </a:lnTo>
                <a:close/>
              </a:path>
              <a:path w="683895" h="674370">
                <a:moveTo>
                  <a:pt x="449922" y="7848"/>
                </a:moveTo>
                <a:lnTo>
                  <a:pt x="260121" y="536447"/>
                </a:lnTo>
                <a:lnTo>
                  <a:pt x="332968" y="536447"/>
                </a:lnTo>
                <a:lnTo>
                  <a:pt x="474891" y="128574"/>
                </a:lnTo>
                <a:lnTo>
                  <a:pt x="615335" y="128574"/>
                </a:lnTo>
                <a:lnTo>
                  <a:pt x="603191" y="111998"/>
                </a:lnTo>
                <a:lnTo>
                  <a:pt x="570811" y="78485"/>
                </a:lnTo>
                <a:lnTo>
                  <a:pt x="534144" y="49626"/>
                </a:lnTo>
                <a:lnTo>
                  <a:pt x="493683" y="25917"/>
                </a:lnTo>
                <a:lnTo>
                  <a:pt x="449922" y="7848"/>
                </a:lnTo>
                <a:close/>
              </a:path>
              <a:path w="683895" h="674370">
                <a:moveTo>
                  <a:pt x="615546" y="536162"/>
                </a:moveTo>
                <a:lnTo>
                  <a:pt x="615354" y="536447"/>
                </a:lnTo>
                <a:lnTo>
                  <a:pt x="615645" y="536447"/>
                </a:lnTo>
                <a:lnTo>
                  <a:pt x="615546" y="536162"/>
                </a:lnTo>
                <a:close/>
              </a:path>
              <a:path w="683895" h="674370">
                <a:moveTo>
                  <a:pt x="615335" y="128574"/>
                </a:moveTo>
                <a:lnTo>
                  <a:pt x="474891" y="128574"/>
                </a:lnTo>
                <a:lnTo>
                  <a:pt x="615546" y="536162"/>
                </a:lnTo>
                <a:lnTo>
                  <a:pt x="656657" y="465152"/>
                </a:lnTo>
                <a:lnTo>
                  <a:pt x="671306" y="422978"/>
                </a:lnTo>
                <a:lnTo>
                  <a:pt x="680394" y="378502"/>
                </a:lnTo>
                <a:lnTo>
                  <a:pt x="683513" y="332130"/>
                </a:lnTo>
                <a:lnTo>
                  <a:pt x="679972" y="282739"/>
                </a:lnTo>
                <a:lnTo>
                  <a:pt x="669675" y="235536"/>
                </a:lnTo>
                <a:lnTo>
                  <a:pt x="653117" y="191017"/>
                </a:lnTo>
                <a:lnTo>
                  <a:pt x="630791" y="149673"/>
                </a:lnTo>
                <a:lnTo>
                  <a:pt x="615335" y="128574"/>
                </a:lnTo>
                <a:close/>
              </a:path>
            </a:pathLst>
          </a:custGeom>
          <a:solidFill>
            <a:srgbClr val="E1442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C800A6C4-379B-4C37-881E-8EF8436631D5}"/>
              </a:ext>
            </a:extLst>
          </p:cNvPr>
          <p:cNvPicPr>
            <a:picLocks noChangeAspect="1"/>
          </p:cNvPicPr>
          <p:nvPr/>
        </p:nvPicPr>
        <p:blipFill>
          <a:blip r:embed="rId4"/>
          <a:stretch>
            <a:fillRect/>
          </a:stretch>
        </p:blipFill>
        <p:spPr>
          <a:xfrm>
            <a:off x="373597" y="6683373"/>
            <a:ext cx="4090771" cy="737680"/>
          </a:xfrm>
          <a:prstGeom prst="rect">
            <a:avLst/>
          </a:prstGeom>
        </p:spPr>
      </p:pic>
      <p:sp>
        <p:nvSpPr>
          <p:cNvPr id="24" name="TextBox 23">
            <a:extLst>
              <a:ext uri="{FF2B5EF4-FFF2-40B4-BE49-F238E27FC236}">
                <a16:creationId xmlns:a16="http://schemas.microsoft.com/office/drawing/2014/main" id="{2713CEB0-5E2C-42AE-86B1-6B050D700DC0}"/>
              </a:ext>
            </a:extLst>
          </p:cNvPr>
          <p:cNvSpPr txBox="1"/>
          <p:nvPr/>
        </p:nvSpPr>
        <p:spPr>
          <a:xfrm>
            <a:off x="3387197" y="2743200"/>
            <a:ext cx="602720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Thank You</a:t>
            </a:r>
            <a:endParaRPr kumimoji="0" lang="en-GB"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734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1600200"/>
            <a:ext cx="11457870" cy="5867400"/>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pPr marL="317500" marR="1027430" lvl="1">
              <a:spcBef>
                <a:spcPts val="900"/>
              </a:spcBef>
              <a:tabLst>
                <a:tab pos="304165" algn="l"/>
                <a:tab pos="304800" algn="l"/>
              </a:tabLst>
              <a:defRPr/>
            </a:pPr>
            <a:r>
              <a:rPr lang="en-US" sz="3200" spc="-85" dirty="0">
                <a:solidFill>
                  <a:srgbClr val="515151"/>
                </a:solidFill>
                <a:latin typeface="Lato Medium"/>
              </a:rPr>
              <a:t>Session 1</a:t>
            </a: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HotDocs benefits - Out of the box vs Integrations </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Value proposition of Out of the Box HotDocs</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Impact on sales cycle/costs/complexity of Integrations</a:t>
            </a: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Qualifying the business need</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Establishing their requirements</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Is it a fit?</a:t>
            </a: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Upselling Template Training &amp; Consultancy</a:t>
            </a:r>
          </a:p>
          <a:p>
            <a:pPr marL="660400" marR="1027430" lvl="1" indent="-342900">
              <a:spcBef>
                <a:spcPts val="900"/>
              </a:spcBef>
              <a:buFont typeface="Wingdings" panose="05000000000000000000" pitchFamily="2" charset="2"/>
              <a:buChar char="Ø"/>
              <a:tabLst>
                <a:tab pos="304165" algn="l"/>
                <a:tab pos="304800" algn="l"/>
              </a:tabLst>
              <a:defRPr/>
            </a:pPr>
            <a:endParaRPr lang="en-US" sz="2000" spc="-85" dirty="0">
              <a:solidFill>
                <a:srgbClr val="515151"/>
              </a:solidFill>
              <a:latin typeface="Lato Medium"/>
            </a:endParaRPr>
          </a:p>
          <a:p>
            <a:pPr marL="317500" marR="1027430" lvl="1">
              <a:spcBef>
                <a:spcPts val="900"/>
              </a:spcBef>
              <a:tabLst>
                <a:tab pos="304165" algn="l"/>
                <a:tab pos="304800" algn="l"/>
              </a:tabLst>
              <a:defRPr/>
            </a:pPr>
            <a:r>
              <a:rPr lang="en-US" sz="3200" spc="-85" dirty="0">
                <a:solidFill>
                  <a:srgbClr val="515151"/>
                </a:solidFill>
                <a:latin typeface="Lato Medium"/>
              </a:rPr>
              <a:t>Session 2</a:t>
            </a: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Demo training </a:t>
            </a:r>
          </a:p>
          <a:p>
            <a:pPr marL="660400" marR="1027430" lvl="1" indent="-342900">
              <a:spcBef>
                <a:spcPts val="900"/>
              </a:spcBef>
              <a:buFont typeface="Wingdings" panose="05000000000000000000" pitchFamily="2" charset="2"/>
              <a:buChar char="Ø"/>
              <a:tabLst>
                <a:tab pos="304165" algn="l"/>
                <a:tab pos="304800" algn="l"/>
              </a:tabLst>
              <a:defRPr/>
            </a:pPr>
            <a:r>
              <a:rPr lang="en-US" sz="2000" spc="-85" dirty="0">
                <a:solidFill>
                  <a:srgbClr val="515151"/>
                </a:solidFill>
                <a:latin typeface="Lato Medium"/>
              </a:rPr>
              <a:t>General HotDocs Q&amp;A</a:t>
            </a:r>
          </a:p>
          <a:p>
            <a:pPr marL="774700" marR="1027430" lvl="2" algn="l" defTabSz="914400" rtl="0" eaLnBrk="1" fontAlgn="auto" latinLnBrk="0" hangingPunct="1">
              <a:lnSpc>
                <a:spcPct val="100000"/>
              </a:lnSpc>
              <a:spcBef>
                <a:spcPts val="900"/>
              </a:spcBef>
              <a:spcAft>
                <a:spcPts val="0"/>
              </a:spcAft>
              <a:buClrTx/>
              <a:buSzTx/>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Agenda</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2</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spTree>
    <p:extLst>
      <p:ext uri="{BB962C8B-B14F-4D97-AF65-F5344CB8AC3E}">
        <p14:creationId xmlns:p14="http://schemas.microsoft.com/office/powerpoint/2010/main" val="62627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2986" y="1600200"/>
            <a:ext cx="11457870" cy="5867400"/>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r>
              <a:rPr lang="en-US" sz="2000" spc="-85" dirty="0">
                <a:solidFill>
                  <a:srgbClr val="515151"/>
                </a:solidFill>
                <a:latin typeface="Lato Medium"/>
              </a:rPr>
              <a:t>Elevator Pitch   - </a:t>
            </a:r>
            <a:r>
              <a:rPr lang="en-US" sz="1600" spc="-85" dirty="0">
                <a:solidFill>
                  <a:srgbClr val="515151"/>
                </a:solidFill>
                <a:latin typeface="Lato Medium"/>
              </a:rPr>
              <a:t>The</a:t>
            </a:r>
            <a:r>
              <a:rPr lang="en-US" sz="2000" spc="-85" dirty="0">
                <a:solidFill>
                  <a:srgbClr val="515151"/>
                </a:solidFill>
                <a:latin typeface="Lato Medium"/>
              </a:rPr>
              <a:t> </a:t>
            </a:r>
            <a:r>
              <a:rPr lang="en-US" sz="1600" spc="-85" dirty="0">
                <a:solidFill>
                  <a:srgbClr val="515151"/>
                </a:solidFill>
                <a:latin typeface="Lato Medium"/>
              </a:rPr>
              <a:t>What, Why, and How of HotDocs</a:t>
            </a:r>
          </a:p>
          <a:p>
            <a:endParaRPr lang="en-US" sz="1400" i="1" dirty="0">
              <a:solidFill>
                <a:srgbClr val="252423"/>
              </a:solidFill>
              <a:latin typeface="Calibri" panose="020F0502020204030204" pitchFamily="34" charset="0"/>
            </a:endParaRPr>
          </a:p>
          <a:p>
            <a:pPr lvl="1"/>
            <a:r>
              <a:rPr lang="en-US" sz="1400" i="1" dirty="0">
                <a:solidFill>
                  <a:srgbClr val="252423"/>
                </a:solidFill>
                <a:latin typeface="Calibri" panose="020F0502020204030204" pitchFamily="34" charset="0"/>
              </a:rPr>
              <a:t>“For organisations that need to produce repeated documents as part of their business process, for example contracts, agreements, letters, etc., HotDocs provides a solution to,</a:t>
            </a:r>
            <a:endParaRPr lang="en-US" sz="1400" dirty="0">
              <a:solidFill>
                <a:srgbClr val="252423"/>
              </a:solidFill>
              <a:latin typeface="Segoe UI" panose="020B0502040204020203" pitchFamily="34" charset="0"/>
            </a:endParaRPr>
          </a:p>
          <a:p>
            <a:pPr lvl="1"/>
            <a:r>
              <a:rPr lang="en-US" sz="1400" dirty="0">
                <a:solidFill>
                  <a:srgbClr val="252423"/>
                </a:solidFill>
                <a:latin typeface="Segoe UI" panose="020B0502040204020203" pitchFamily="34" charset="0"/>
              </a:rPr>
              <a:t> </a:t>
            </a:r>
          </a:p>
          <a:p>
            <a:pPr marL="1200150" lvl="2" indent="-285750" fontAlgn="ctr">
              <a:buFont typeface="Arial" panose="020B0604020202020204" pitchFamily="34" charset="0"/>
              <a:buChar char="•"/>
            </a:pPr>
            <a:r>
              <a:rPr lang="en-US" sz="1400" i="1" dirty="0">
                <a:solidFill>
                  <a:srgbClr val="252423"/>
                </a:solidFill>
                <a:latin typeface="Calibri" panose="020F0502020204030204" pitchFamily="34" charset="0"/>
              </a:rPr>
              <a:t>vastly increase efficiency in document production, </a:t>
            </a:r>
            <a:endParaRPr lang="en-US" sz="1400" dirty="0">
              <a:solidFill>
                <a:srgbClr val="252423"/>
              </a:solidFill>
              <a:latin typeface="Segoe UI" panose="020B0502040204020203" pitchFamily="34" charset="0"/>
            </a:endParaRPr>
          </a:p>
          <a:p>
            <a:pPr marL="1200150" lvl="2" indent="-285750" fontAlgn="ctr">
              <a:buFont typeface="Arial" panose="020B0604020202020204" pitchFamily="34" charset="0"/>
              <a:buChar char="•"/>
            </a:pPr>
            <a:r>
              <a:rPr lang="en-US" sz="1400" i="1" dirty="0">
                <a:solidFill>
                  <a:srgbClr val="252423"/>
                </a:solidFill>
                <a:latin typeface="Calibri" panose="020F0502020204030204" pitchFamily="34" charset="0"/>
              </a:rPr>
              <a:t>whilst minimising the risks due to user error and common cut and past approaches,</a:t>
            </a:r>
            <a:endParaRPr lang="en-US" sz="1400" dirty="0">
              <a:solidFill>
                <a:srgbClr val="252423"/>
              </a:solidFill>
              <a:latin typeface="Segoe UI" panose="020B0502040204020203" pitchFamily="34" charset="0"/>
            </a:endParaRPr>
          </a:p>
          <a:p>
            <a:pPr marL="1200150" lvl="2" indent="-285750" fontAlgn="ctr">
              <a:buFont typeface="Arial" panose="020B0604020202020204" pitchFamily="34" charset="0"/>
              <a:buChar char="•"/>
            </a:pPr>
            <a:r>
              <a:rPr lang="en-US" sz="1400" i="1" dirty="0">
                <a:solidFill>
                  <a:srgbClr val="252423"/>
                </a:solidFill>
                <a:latin typeface="Calibri" panose="020F0502020204030204" pitchFamily="34" charset="0"/>
              </a:rPr>
              <a:t>at the same time as ensuring compliance with internal standards and external regulations.</a:t>
            </a:r>
          </a:p>
          <a:p>
            <a:pPr lvl="2" fontAlgn="ctr"/>
            <a:endParaRPr lang="en-US" sz="1400" dirty="0">
              <a:solidFill>
                <a:srgbClr val="252423"/>
              </a:solidFill>
              <a:latin typeface="Segoe UI" panose="020B0502040204020203" pitchFamily="34" charset="0"/>
            </a:endParaRPr>
          </a:p>
          <a:p>
            <a:pPr lvl="1"/>
            <a:r>
              <a:rPr lang="en-US" sz="1400" i="1" dirty="0">
                <a:solidFill>
                  <a:srgbClr val="252423"/>
                </a:solidFill>
                <a:latin typeface="Calibri" panose="020F0502020204030204" pitchFamily="34" charset="0"/>
              </a:rPr>
              <a:t>It achieves this by giving you the power to easily turn your existing Word documents into HotDocs templates, defining all the variable data and parts of the document, as well as building in intelligent business logic to control optional content.</a:t>
            </a:r>
            <a:endParaRPr lang="en-US" sz="1400" dirty="0">
              <a:solidFill>
                <a:srgbClr val="252423"/>
              </a:solidFill>
              <a:latin typeface="Segoe UI" panose="020B0502040204020203" pitchFamily="34" charset="0"/>
            </a:endParaRPr>
          </a:p>
          <a:p>
            <a:pPr lvl="1"/>
            <a:endParaRPr lang="en-US" sz="1400" i="1" dirty="0">
              <a:solidFill>
                <a:srgbClr val="252423"/>
              </a:solidFill>
              <a:latin typeface="Calibri" panose="020F0502020204030204" pitchFamily="34" charset="0"/>
            </a:endParaRPr>
          </a:p>
          <a:p>
            <a:pPr lvl="1"/>
            <a:r>
              <a:rPr lang="en-US" sz="1400" i="1" dirty="0">
                <a:solidFill>
                  <a:srgbClr val="252423"/>
                </a:solidFill>
                <a:latin typeface="Calibri" panose="020F0502020204030204" pitchFamily="34" charset="0"/>
              </a:rPr>
              <a:t>Through tight integration with Microsoft Word HotDocs allows,</a:t>
            </a:r>
          </a:p>
          <a:p>
            <a:pPr lvl="1"/>
            <a:endParaRPr lang="en-US" sz="1400" dirty="0">
              <a:solidFill>
                <a:srgbClr val="252423"/>
              </a:solidFill>
              <a:latin typeface="Segoe UI" panose="020B0502040204020203" pitchFamily="34" charset="0"/>
            </a:endParaRPr>
          </a:p>
          <a:p>
            <a:pPr marL="1200150" lvl="2" indent="-285750" fontAlgn="ctr">
              <a:buFont typeface="Arial" panose="020B0604020202020204" pitchFamily="34" charset="0"/>
              <a:buChar char="•"/>
            </a:pPr>
            <a:r>
              <a:rPr lang="en-US" sz="1400" i="1" dirty="0">
                <a:solidFill>
                  <a:srgbClr val="252423"/>
                </a:solidFill>
                <a:latin typeface="Calibri" panose="020F0502020204030204" pitchFamily="34" charset="0"/>
              </a:rPr>
              <a:t>non-IT users to easily create and maintain templates,</a:t>
            </a:r>
            <a:endParaRPr lang="en-US" sz="1400" dirty="0">
              <a:solidFill>
                <a:srgbClr val="252423"/>
              </a:solidFill>
              <a:latin typeface="Segoe UI" panose="020B0502040204020203" pitchFamily="34" charset="0"/>
            </a:endParaRPr>
          </a:p>
          <a:p>
            <a:pPr marL="1200150" lvl="2" indent="-285750" fontAlgn="ctr">
              <a:buFont typeface="Arial" panose="020B0604020202020204" pitchFamily="34" charset="0"/>
              <a:buChar char="•"/>
            </a:pPr>
            <a:r>
              <a:rPr lang="en-US" sz="1400" i="1" dirty="0">
                <a:solidFill>
                  <a:srgbClr val="252423"/>
                </a:solidFill>
                <a:latin typeface="Calibri" panose="020F0502020204030204" pitchFamily="34" charset="0"/>
              </a:rPr>
              <a:t>leveraging all the formatting and language capabilities of Word.</a:t>
            </a:r>
          </a:p>
          <a:p>
            <a:pPr lvl="1" fontAlgn="ctr"/>
            <a:endParaRPr lang="en-US" sz="1400" dirty="0">
              <a:solidFill>
                <a:srgbClr val="252423"/>
              </a:solidFill>
              <a:latin typeface="Segoe UI" panose="020B0502040204020203" pitchFamily="34" charset="0"/>
            </a:endParaRPr>
          </a:p>
          <a:p>
            <a:pPr lvl="1"/>
            <a:r>
              <a:rPr lang="en-US" sz="1400" i="1" dirty="0">
                <a:solidFill>
                  <a:srgbClr val="252423"/>
                </a:solidFill>
                <a:latin typeface="Calibri" panose="020F0502020204030204" pitchFamily="34" charset="0"/>
              </a:rPr>
              <a:t>Once you have created these templates, end-users can use a simple browser based interface to run through an interview of questions which is automatically built as part of the template. The user simply answers the questions in the interview, then HotDocs assembles the completed document and presents it to the user.</a:t>
            </a:r>
          </a:p>
          <a:p>
            <a:pPr lvl="1"/>
            <a:endParaRPr lang="en-US" sz="1400" dirty="0">
              <a:solidFill>
                <a:srgbClr val="252423"/>
              </a:solidFill>
              <a:latin typeface="Segoe UI" panose="020B0502040204020203" pitchFamily="34" charset="0"/>
            </a:endParaRPr>
          </a:p>
          <a:p>
            <a:pPr lvl="1"/>
            <a:r>
              <a:rPr lang="en-US" sz="1400" i="1" dirty="0">
                <a:solidFill>
                  <a:srgbClr val="252423"/>
                </a:solidFill>
                <a:latin typeface="Calibri" panose="020F0502020204030204" pitchFamily="34" charset="0"/>
              </a:rPr>
              <a:t>In this way HotDocs can vastly transform document production for your organisation.”</a:t>
            </a:r>
            <a:endParaRPr lang="en-US" sz="1400" dirty="0">
              <a:solidFill>
                <a:srgbClr val="252423"/>
              </a:solidFill>
              <a:latin typeface="Segoe UI" panose="020B0502040204020203" pitchFamily="34" charset="0"/>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Out of the Box</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3</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spTree>
    <p:extLst>
      <p:ext uri="{BB962C8B-B14F-4D97-AF65-F5344CB8AC3E}">
        <p14:creationId xmlns:p14="http://schemas.microsoft.com/office/powerpoint/2010/main" val="62826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2986" y="1600200"/>
            <a:ext cx="11457870" cy="5867400"/>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What do we mean by out of the box ?</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lang="en-US" sz="1400" spc="-85" dirty="0">
              <a:solidFill>
                <a:srgbClr val="515151"/>
              </a:solidFill>
              <a:latin typeface="Lato Medium"/>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lang="en-US" sz="1400" spc="-85" dirty="0">
              <a:solidFill>
                <a:srgbClr val="515151"/>
              </a:solidFill>
              <a:latin typeface="Lato Medium"/>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lang="en-US" sz="1400" spc="-85" dirty="0">
              <a:solidFill>
                <a:srgbClr val="515151"/>
              </a:solidFill>
              <a:latin typeface="Lato Medium"/>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117600" marR="1027430" lvl="2" indent="-342900" algn="l" defTabSz="914400" rtl="0" eaLnBrk="1" fontAlgn="auto" latinLnBrk="0" hangingPunct="1">
              <a:lnSpc>
                <a:spcPct val="100000"/>
              </a:lnSpc>
              <a:spcBef>
                <a:spcPts val="900"/>
              </a:spcBef>
              <a:spcAft>
                <a:spcPts val="0"/>
              </a:spcAft>
              <a:buClrTx/>
              <a:buSzTx/>
              <a:buAutoNum type="arabicPeriod"/>
              <a:tabLst>
                <a:tab pos="304165" algn="l"/>
                <a:tab pos="304800" algn="l"/>
              </a:tabLst>
              <a:defRPr/>
            </a:pPr>
            <a:r>
              <a:rPr lang="en-US" sz="1400" spc="-85" noProof="0" dirty="0">
                <a:solidFill>
                  <a:srgbClr val="515151"/>
                </a:solidFill>
                <a:latin typeface="Lato Medium"/>
              </a:rPr>
              <a:t>Templates are created using HotDocs Author desktop tool (integrated with MS Word)</a:t>
            </a:r>
          </a:p>
          <a:p>
            <a:pPr marL="1117600" marR="1027430" lvl="2" indent="-342900" algn="l" defTabSz="914400" rtl="0" eaLnBrk="1" fontAlgn="auto" latinLnBrk="0" hangingPunct="1">
              <a:lnSpc>
                <a:spcPct val="100000"/>
              </a:lnSpc>
              <a:spcBef>
                <a:spcPts val="900"/>
              </a:spcBef>
              <a:spcAft>
                <a:spcPts val="0"/>
              </a:spcAft>
              <a:buClrTx/>
              <a:buSzTx/>
              <a:buAutoNum type="arabicPeriod"/>
              <a:tabLst>
                <a:tab pos="304165" algn="l"/>
                <a:tab pos="304800" algn="l"/>
              </a:tabLst>
              <a:defRPr/>
            </a:pPr>
            <a:r>
              <a:rPr kumimoji="0" lang="en-US" sz="1400" b="0" i="0" u="none" strike="noStrike" kern="1200" cap="none" spc="-85" normalizeH="0" baseline="0" dirty="0">
                <a:ln>
                  <a:noFill/>
                </a:ln>
                <a:solidFill>
                  <a:srgbClr val="515151"/>
                </a:solidFill>
                <a:effectLst/>
                <a:uLnTx/>
                <a:uFillTx/>
                <a:latin typeface="Lato Medium"/>
                <a:ea typeface="+mn-ea"/>
                <a:cs typeface="+mn-cs"/>
              </a:rPr>
              <a:t>Templates are uploaded to HotDocs</a:t>
            </a:r>
            <a:r>
              <a:rPr kumimoji="0" lang="en-US" sz="1400" b="0" i="0" u="none" strike="noStrike" kern="1200" cap="none" spc="-85" normalizeH="0" dirty="0">
                <a:ln>
                  <a:noFill/>
                </a:ln>
                <a:solidFill>
                  <a:srgbClr val="515151"/>
                </a:solidFill>
                <a:effectLst/>
                <a:uLnTx/>
                <a:uFillTx/>
                <a:latin typeface="Lato Medium"/>
                <a:ea typeface="+mn-ea"/>
                <a:cs typeface="+mn-cs"/>
              </a:rPr>
              <a:t> Advance component to make them available to end users</a:t>
            </a:r>
          </a:p>
          <a:p>
            <a:pPr marL="1117600" marR="1027430" lvl="2" indent="-342900" algn="l" defTabSz="914400" rtl="0" eaLnBrk="1" fontAlgn="auto" latinLnBrk="0" hangingPunct="1">
              <a:lnSpc>
                <a:spcPct val="100000"/>
              </a:lnSpc>
              <a:spcBef>
                <a:spcPts val="900"/>
              </a:spcBef>
              <a:spcAft>
                <a:spcPts val="0"/>
              </a:spcAft>
              <a:buClrTx/>
              <a:buSzTx/>
              <a:buAutoNum type="arabicPeriod"/>
              <a:tabLst>
                <a:tab pos="304165" algn="l"/>
                <a:tab pos="304800" algn="l"/>
              </a:tabLst>
              <a:defRPr/>
            </a:pPr>
            <a:r>
              <a:rPr lang="en-US" sz="1400" spc="-85" baseline="0" noProof="0" dirty="0">
                <a:solidFill>
                  <a:srgbClr val="515151"/>
                </a:solidFill>
                <a:latin typeface="Lato Medium"/>
              </a:rPr>
              <a:t>End</a:t>
            </a:r>
            <a:r>
              <a:rPr lang="en-US" sz="1400" spc="-85" noProof="0" dirty="0">
                <a:solidFill>
                  <a:srgbClr val="515151"/>
                </a:solidFill>
                <a:latin typeface="Lato Medium"/>
              </a:rPr>
              <a:t> users log in to the web interface of HotDocs Advance and select a template that’s been made available to them</a:t>
            </a:r>
          </a:p>
          <a:p>
            <a:pPr marL="1117600" marR="1027430" lvl="2" indent="-342900" algn="l" defTabSz="914400" rtl="0" eaLnBrk="1" fontAlgn="auto" latinLnBrk="0" hangingPunct="1">
              <a:lnSpc>
                <a:spcPct val="100000"/>
              </a:lnSpc>
              <a:spcBef>
                <a:spcPts val="900"/>
              </a:spcBef>
              <a:spcAft>
                <a:spcPts val="0"/>
              </a:spcAft>
              <a:buClrTx/>
              <a:buSzTx/>
              <a:buAutoNum type="arabicPeriod"/>
              <a:tabLst>
                <a:tab pos="304165" algn="l"/>
                <a:tab pos="304800" algn="l"/>
              </a:tabLst>
              <a:defRPr/>
            </a:pPr>
            <a:r>
              <a:rPr kumimoji="0" lang="en-US" sz="1400" b="0" i="0" u="none" strike="noStrike" kern="1200" cap="none" spc="-85" normalizeH="0" baseline="0" dirty="0">
                <a:ln>
                  <a:noFill/>
                </a:ln>
                <a:solidFill>
                  <a:srgbClr val="515151"/>
                </a:solidFill>
                <a:effectLst/>
                <a:uLnTx/>
                <a:uFillTx/>
                <a:latin typeface="Lato Medium"/>
                <a:ea typeface="+mn-ea"/>
                <a:cs typeface="+mn-cs"/>
              </a:rPr>
              <a:t>They provide the answers to the Q&amp;A interview for the chosen template and their answers are used to assemble a</a:t>
            </a:r>
            <a:r>
              <a:rPr kumimoji="0" lang="en-US" sz="1400" b="0" i="0" u="none" strike="noStrike" kern="1200" cap="none" spc="-85" normalizeH="0" dirty="0">
                <a:ln>
                  <a:noFill/>
                </a:ln>
                <a:solidFill>
                  <a:srgbClr val="515151"/>
                </a:solidFill>
                <a:effectLst/>
                <a:uLnTx/>
                <a:uFillTx/>
                <a:latin typeface="Lato Medium"/>
                <a:ea typeface="+mn-ea"/>
                <a:cs typeface="+mn-cs"/>
              </a:rPr>
              <a:t> finished document(s) (DOCX or PDF)</a:t>
            </a:r>
          </a:p>
          <a:p>
            <a:pPr marL="1117600" marR="1027430" lvl="2" indent="-342900" algn="l" defTabSz="914400" rtl="0" eaLnBrk="1" fontAlgn="auto" latinLnBrk="0" hangingPunct="1">
              <a:lnSpc>
                <a:spcPct val="100000"/>
              </a:lnSpc>
              <a:spcBef>
                <a:spcPts val="900"/>
              </a:spcBef>
              <a:spcAft>
                <a:spcPts val="0"/>
              </a:spcAft>
              <a:buClrTx/>
              <a:buSzTx/>
              <a:buAutoNum type="arabicPeriod"/>
              <a:tabLst>
                <a:tab pos="304165" algn="l"/>
                <a:tab pos="304800" algn="l"/>
              </a:tabLst>
              <a:defRPr/>
            </a:pPr>
            <a:r>
              <a:rPr lang="en-US" sz="1400" spc="-85" baseline="0" noProof="0" dirty="0">
                <a:solidFill>
                  <a:srgbClr val="515151"/>
                </a:solidFill>
                <a:latin typeface="Lato Medium"/>
              </a:rPr>
              <a:t>End</a:t>
            </a:r>
            <a:r>
              <a:rPr lang="en-US" sz="1400" spc="-85" noProof="0" dirty="0">
                <a:solidFill>
                  <a:srgbClr val="515151"/>
                </a:solidFill>
                <a:latin typeface="Lato Medium"/>
              </a:rPr>
              <a:t> users are provided with a download link for the assembled document(s)</a:t>
            </a:r>
          </a:p>
          <a:p>
            <a:pPr marL="1117600" marR="1027430" lvl="2" indent="-342900" algn="l" defTabSz="914400" rtl="0" eaLnBrk="1" fontAlgn="auto" latinLnBrk="0" hangingPunct="1">
              <a:lnSpc>
                <a:spcPct val="100000"/>
              </a:lnSpc>
              <a:spcBef>
                <a:spcPts val="900"/>
              </a:spcBef>
              <a:spcAft>
                <a:spcPts val="0"/>
              </a:spcAft>
              <a:buClrTx/>
              <a:buSzTx/>
              <a:buAutoNum type="arabicPeriod"/>
              <a:tabLst>
                <a:tab pos="304165" algn="l"/>
                <a:tab pos="304800" algn="l"/>
              </a:tabLst>
              <a:defRPr/>
            </a:pPr>
            <a:r>
              <a:rPr kumimoji="0" lang="en-US" sz="1400" b="0" i="0" u="none" strike="noStrike" kern="1200" cap="none" spc="-85" normalizeH="0" baseline="0" dirty="0">
                <a:ln>
                  <a:noFill/>
                </a:ln>
                <a:solidFill>
                  <a:srgbClr val="515151"/>
                </a:solidFill>
                <a:effectLst/>
                <a:uLnTx/>
                <a:uFillTx/>
                <a:latin typeface="Lato Medium"/>
                <a:ea typeface="+mn-ea"/>
                <a:cs typeface="+mn-cs"/>
              </a:rPr>
              <a:t>Users download the document and do whatever they want with it (post assembly actions)</a:t>
            </a: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Out of the Box </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4</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pic>
        <p:nvPicPr>
          <p:cNvPr id="6" name="Picture 5">
            <a:extLst>
              <a:ext uri="{FF2B5EF4-FFF2-40B4-BE49-F238E27FC236}">
                <a16:creationId xmlns:a16="http://schemas.microsoft.com/office/drawing/2014/main" id="{C2EC7812-0A85-46BA-A0DA-61317CE2E8C6}"/>
              </a:ext>
            </a:extLst>
          </p:cNvPr>
          <p:cNvPicPr>
            <a:picLocks noChangeAspect="1"/>
          </p:cNvPicPr>
          <p:nvPr/>
        </p:nvPicPr>
        <p:blipFill>
          <a:blip r:embed="rId3"/>
          <a:stretch>
            <a:fillRect/>
          </a:stretch>
        </p:blipFill>
        <p:spPr>
          <a:xfrm>
            <a:off x="2422815" y="2133600"/>
            <a:ext cx="7955970" cy="2304488"/>
          </a:xfrm>
          <a:prstGeom prst="rect">
            <a:avLst/>
          </a:prstGeom>
        </p:spPr>
      </p:pic>
    </p:spTree>
    <p:extLst>
      <p:ext uri="{BB962C8B-B14F-4D97-AF65-F5344CB8AC3E}">
        <p14:creationId xmlns:p14="http://schemas.microsoft.com/office/powerpoint/2010/main" val="2760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2986" y="1600200"/>
            <a:ext cx="11457870" cy="5867400"/>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Efficiency Savings</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Complex document production down from several hours to minutes</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Simple document production times down 80-90%</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Straightforward costs savings calculation – if you track average document production times and resource costs</a:t>
            </a:r>
          </a:p>
          <a:p>
            <a:pPr marL="1231900" marR="1027430" lvl="3">
              <a:spcBef>
                <a:spcPts val="900"/>
              </a:spcBef>
              <a:tabLst>
                <a:tab pos="304165" algn="l"/>
                <a:tab pos="304800" algn="l"/>
              </a:tabLst>
              <a:defRPr/>
            </a:pPr>
            <a:r>
              <a:rPr lang="en-US" sz="1400" spc="-85" dirty="0">
                <a:solidFill>
                  <a:srgbClr val="515151"/>
                </a:solidFill>
                <a:latin typeface="Lato Medium"/>
              </a:rPr>
              <a:t>e.g. 100 employees spend on average 2 </a:t>
            </a:r>
            <a:r>
              <a:rPr lang="en-US" sz="1400" spc="-85" dirty="0" err="1">
                <a:solidFill>
                  <a:srgbClr val="515151"/>
                </a:solidFill>
                <a:latin typeface="Lato Medium"/>
              </a:rPr>
              <a:t>hrs</a:t>
            </a:r>
            <a:r>
              <a:rPr lang="en-US" sz="1400" spc="-85" dirty="0">
                <a:solidFill>
                  <a:srgbClr val="515151"/>
                </a:solidFill>
                <a:latin typeface="Lato Medium"/>
              </a:rPr>
              <a:t> per day in document production @ avg. earnings of $25 per hour = $5000 per day</a:t>
            </a:r>
          </a:p>
          <a:p>
            <a:pPr marL="1231900" marR="1027430" lvl="3">
              <a:spcBef>
                <a:spcPts val="900"/>
              </a:spcBef>
              <a:tabLst>
                <a:tab pos="304165" algn="l"/>
                <a:tab pos="304800" algn="l"/>
              </a:tabLst>
              <a:defRPr/>
            </a:pPr>
            <a:r>
              <a:rPr lang="en-US" sz="1400" spc="-85" dirty="0">
                <a:solidFill>
                  <a:srgbClr val="515151"/>
                </a:solidFill>
                <a:latin typeface="Lato Medium"/>
              </a:rPr>
              <a:t>So an 80% reduction = a $4000 per day saving</a:t>
            </a:r>
          </a:p>
          <a:p>
            <a:pPr marL="1231900" marR="1027430" lvl="3">
              <a:spcBef>
                <a:spcPts val="900"/>
              </a:spcBef>
              <a:tabLst>
                <a:tab pos="304165" algn="l"/>
                <a:tab pos="304800" algn="l"/>
              </a:tabLst>
              <a:defRPr/>
            </a:pPr>
            <a:endParaRPr kumimoji="0" lang="en-US" sz="2000" b="0" i="0" u="none" strike="noStrike" kern="1200" cap="none" spc="-85" normalizeH="0" baseline="0" noProof="0" dirty="0">
              <a:ln>
                <a:noFill/>
              </a:ln>
              <a:solidFill>
                <a:srgbClr val="515151"/>
              </a:solidFill>
              <a:effectLst/>
              <a:uLnTx/>
              <a:uFillTx/>
              <a:latin typeface="Lato Medium"/>
              <a:ea typeface="+mn-ea"/>
              <a:cs typeface="+mn-cs"/>
            </a:endParaRPr>
          </a:p>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lang="en-US" sz="2000" spc="-85" dirty="0">
                <a:solidFill>
                  <a:srgbClr val="515151"/>
                </a:solidFill>
                <a:latin typeface="Lato Medium"/>
              </a:rPr>
              <a:t>Risk and Error Reduction</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#1 Benefit for some customers, e.g. HSBC</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Common document production methods are highly prone to error, and errors carry a high risk of costs</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ROI more difficult to calculate – dependent on how often mistakes happen and how much they could cost</a:t>
            </a:r>
          </a:p>
          <a:p>
            <a:pPr marL="774700" marR="1027430" lvl="2">
              <a:spcBef>
                <a:spcPts val="900"/>
              </a:spcBef>
              <a:tabLst>
                <a:tab pos="304165" algn="l"/>
                <a:tab pos="304800" algn="l"/>
              </a:tabLst>
              <a:defRPr/>
            </a:pPr>
            <a:endParaRPr lang="en-US" sz="1400" spc="-85" dirty="0">
              <a:solidFill>
                <a:srgbClr val="515151"/>
              </a:solidFill>
              <a:latin typeface="Lato Medium"/>
            </a:endParaRPr>
          </a:p>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Compliance</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Ensure that internal standards are being complied to</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lang="en-US" sz="1400" spc="-85" dirty="0">
                <a:solidFill>
                  <a:srgbClr val="515151"/>
                </a:solidFill>
                <a:latin typeface="Lato Medium"/>
              </a:rPr>
              <a:t>Ensure that external standards are being complied to</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Guarantee everyone is using</a:t>
            </a:r>
            <a:r>
              <a:rPr kumimoji="0" lang="en-US" sz="1400" b="0" i="0" u="none" strike="noStrike" kern="1200" cap="none" spc="-85" normalizeH="0" noProof="0" dirty="0">
                <a:ln>
                  <a:noFill/>
                </a:ln>
                <a:solidFill>
                  <a:srgbClr val="515151"/>
                </a:solidFill>
                <a:effectLst/>
                <a:uLnTx/>
                <a:uFillTx/>
                <a:latin typeface="Lato Medium"/>
                <a:ea typeface="+mn-ea"/>
                <a:cs typeface="+mn-cs"/>
              </a:rPr>
              <a:t> the latest revision of your templates</a:t>
            </a: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Out of the Box – Business Benefits</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5</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spTree>
    <p:extLst>
      <p:ext uri="{BB962C8B-B14F-4D97-AF65-F5344CB8AC3E}">
        <p14:creationId xmlns:p14="http://schemas.microsoft.com/office/powerpoint/2010/main" val="51556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72986" y="1600200"/>
            <a:ext cx="11457870" cy="5867400"/>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Elevator Pitch</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Doesn’t mention any integrations except the one with Microsoft Word</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Because….</a:t>
            </a:r>
          </a:p>
          <a:p>
            <a:pPr marL="1517650" marR="1027430" lvl="3"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That is the ONLY integration built-in to HotDocs </a:t>
            </a:r>
          </a:p>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Other HotDocs Integrations</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Require custom applications which consume HotDocs services via our APIs</a:t>
            </a:r>
          </a:p>
          <a:p>
            <a:pPr marL="1517650" marR="1027430" lvl="3"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Other applications connect to HotDocs – HotDocs does NOT connect to anything</a:t>
            </a:r>
          </a:p>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Business Benefit </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90% of business benefit comes from,</a:t>
            </a:r>
          </a:p>
          <a:p>
            <a:pPr marL="1517650" marR="1027430" lvl="3"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Efficiency savings in document generation</a:t>
            </a:r>
          </a:p>
          <a:p>
            <a:pPr marL="1517650" marR="1027430" lvl="3"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Reduction in costly mistakes from other methods of document production</a:t>
            </a:r>
          </a:p>
          <a:p>
            <a:pPr marL="1517650" marR="1027430" lvl="3"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Compliance with internal and external standards</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Most of this comes from Out of the Box HotDocs functionality – extra integrations are just an (</a:t>
            </a:r>
            <a:r>
              <a:rPr kumimoji="0" lang="en-US" sz="1400" b="0" i="1" u="none" strike="noStrike" kern="1200" cap="none" spc="-85" normalizeH="0" baseline="0" noProof="0" dirty="0">
                <a:ln>
                  <a:noFill/>
                </a:ln>
                <a:solidFill>
                  <a:srgbClr val="515151"/>
                </a:solidFill>
                <a:effectLst/>
                <a:uLnTx/>
                <a:uFillTx/>
                <a:latin typeface="Lato Medium"/>
                <a:ea typeface="+mn-ea"/>
                <a:cs typeface="+mn-cs"/>
              </a:rPr>
              <a:t>expensive</a:t>
            </a:r>
            <a:r>
              <a:rPr kumimoji="0" lang="en-US" sz="1400" b="0" i="0" u="none" strike="noStrike" kern="1200" cap="none" spc="-85" normalizeH="0" baseline="0" noProof="0" dirty="0">
                <a:ln>
                  <a:noFill/>
                </a:ln>
                <a:solidFill>
                  <a:srgbClr val="515151"/>
                </a:solidFill>
                <a:effectLst/>
                <a:uLnTx/>
                <a:uFillTx/>
                <a:latin typeface="Lato Medium"/>
                <a:ea typeface="+mn-ea"/>
                <a:cs typeface="+mn-cs"/>
              </a:rPr>
              <a:t>) icing on the top.</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Out of the Box vs Integrations</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6</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spTree>
    <p:extLst>
      <p:ext uri="{BB962C8B-B14F-4D97-AF65-F5344CB8AC3E}">
        <p14:creationId xmlns:p14="http://schemas.microsoft.com/office/powerpoint/2010/main" val="304092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500"/>
                                        <p:tgtEl>
                                          <p:spTgt spid="2">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2986" y="1600200"/>
            <a:ext cx="11457870" cy="5867400"/>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What do we mean by </a:t>
            </a:r>
            <a:r>
              <a:rPr lang="en-US" sz="2000" spc="-85" dirty="0">
                <a:solidFill>
                  <a:srgbClr val="515151"/>
                </a:solidFill>
                <a:latin typeface="Lato Medium"/>
              </a:rPr>
              <a:t>I</a:t>
            </a:r>
            <a:r>
              <a:rPr kumimoji="0" lang="en-US" sz="2000" b="0" i="0" u="none" strike="noStrike" kern="1200" cap="none" spc="-85" normalizeH="0" baseline="0" noProof="0" dirty="0">
                <a:ln>
                  <a:noFill/>
                </a:ln>
                <a:solidFill>
                  <a:srgbClr val="515151"/>
                </a:solidFill>
                <a:effectLst/>
                <a:uLnTx/>
                <a:uFillTx/>
                <a:latin typeface="Lato Medium"/>
                <a:ea typeface="+mn-ea"/>
                <a:cs typeface="+mn-cs"/>
              </a:rPr>
              <a:t>ntegrations?</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Out of the Box vs Integrations </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7</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pic>
        <p:nvPicPr>
          <p:cNvPr id="8" name="Picture 7">
            <a:extLst>
              <a:ext uri="{FF2B5EF4-FFF2-40B4-BE49-F238E27FC236}">
                <a16:creationId xmlns:a16="http://schemas.microsoft.com/office/drawing/2014/main" id="{B666D3BB-6BD4-4760-9F22-1EC59A8A005C}"/>
              </a:ext>
            </a:extLst>
          </p:cNvPr>
          <p:cNvPicPr>
            <a:picLocks noChangeAspect="1"/>
          </p:cNvPicPr>
          <p:nvPr/>
        </p:nvPicPr>
        <p:blipFill>
          <a:blip r:embed="rId3"/>
          <a:stretch>
            <a:fillRect/>
          </a:stretch>
        </p:blipFill>
        <p:spPr>
          <a:xfrm>
            <a:off x="1295400" y="2117054"/>
            <a:ext cx="10210800" cy="4833692"/>
          </a:xfrm>
          <a:prstGeom prst="rect">
            <a:avLst/>
          </a:prstGeom>
        </p:spPr>
      </p:pic>
      <p:sp>
        <p:nvSpPr>
          <p:cNvPr id="11" name="Multiplication Sign 10">
            <a:extLst>
              <a:ext uri="{FF2B5EF4-FFF2-40B4-BE49-F238E27FC236}">
                <a16:creationId xmlns:a16="http://schemas.microsoft.com/office/drawing/2014/main" id="{0F63396F-2454-4758-9952-ED0B1DF2B883}"/>
              </a:ext>
            </a:extLst>
          </p:cNvPr>
          <p:cNvSpPr/>
          <p:nvPr/>
        </p:nvSpPr>
        <p:spPr>
          <a:xfrm>
            <a:off x="1573372" y="1600200"/>
            <a:ext cx="9982200" cy="536709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96C6AD5C-1FD9-44A0-B250-EC50DB0EC9B0}"/>
              </a:ext>
            </a:extLst>
          </p:cNvPr>
          <p:cNvPicPr>
            <a:picLocks noChangeAspect="1"/>
          </p:cNvPicPr>
          <p:nvPr/>
        </p:nvPicPr>
        <p:blipFill>
          <a:blip r:embed="rId4"/>
          <a:stretch>
            <a:fillRect/>
          </a:stretch>
        </p:blipFill>
        <p:spPr>
          <a:xfrm>
            <a:off x="2765013" y="1941721"/>
            <a:ext cx="7416535" cy="5589109"/>
          </a:xfrm>
          <a:prstGeom prst="rect">
            <a:avLst/>
          </a:prstGeom>
        </p:spPr>
      </p:pic>
    </p:spTree>
    <p:extLst>
      <p:ext uri="{BB962C8B-B14F-4D97-AF65-F5344CB8AC3E}">
        <p14:creationId xmlns:p14="http://schemas.microsoft.com/office/powerpoint/2010/main" val="93971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148583"/>
            <a:ext cx="11821256" cy="6319017"/>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pPr marL="774700" marR="1027430" lvl="2" algn="l" defTabSz="914400" rtl="0" eaLnBrk="1" fontAlgn="auto" latinLnBrk="0" hangingPunct="1">
              <a:lnSpc>
                <a:spcPct val="100000"/>
              </a:lnSpc>
              <a:spcBef>
                <a:spcPts val="900"/>
              </a:spcBef>
              <a:spcAft>
                <a:spcPts val="0"/>
              </a:spcAft>
              <a:buClrTx/>
              <a:buSzTx/>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Integrations in more detail</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8</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pic>
        <p:nvPicPr>
          <p:cNvPr id="8" name="Picture 7">
            <a:extLst>
              <a:ext uri="{FF2B5EF4-FFF2-40B4-BE49-F238E27FC236}">
                <a16:creationId xmlns:a16="http://schemas.microsoft.com/office/drawing/2014/main" id="{65F7ADB5-CF8F-4E3C-B9FA-464C8B9D373B}"/>
              </a:ext>
            </a:extLst>
          </p:cNvPr>
          <p:cNvPicPr>
            <a:picLocks noChangeAspect="1"/>
          </p:cNvPicPr>
          <p:nvPr/>
        </p:nvPicPr>
        <p:blipFill>
          <a:blip r:embed="rId3"/>
          <a:stretch>
            <a:fillRect/>
          </a:stretch>
        </p:blipFill>
        <p:spPr>
          <a:xfrm>
            <a:off x="3084313" y="1283142"/>
            <a:ext cx="6303810" cy="6127011"/>
          </a:xfrm>
          <a:prstGeom prst="rect">
            <a:avLst/>
          </a:prstGeom>
        </p:spPr>
      </p:pic>
      <p:sp>
        <p:nvSpPr>
          <p:cNvPr id="9" name="TextBox 8">
            <a:extLst>
              <a:ext uri="{FF2B5EF4-FFF2-40B4-BE49-F238E27FC236}">
                <a16:creationId xmlns:a16="http://schemas.microsoft.com/office/drawing/2014/main" id="{E0457AF4-D60F-40DD-BB20-2D80E533FC37}"/>
              </a:ext>
            </a:extLst>
          </p:cNvPr>
          <p:cNvSpPr txBox="1"/>
          <p:nvPr/>
        </p:nvSpPr>
        <p:spPr>
          <a:xfrm>
            <a:off x="1752600" y="2971800"/>
            <a:ext cx="9982200" cy="1569660"/>
          </a:xfrm>
          <a:prstGeom prst="rect">
            <a:avLst/>
          </a:prstGeom>
          <a:noFill/>
        </p:spPr>
        <p:txBody>
          <a:bodyPr wrap="square" rtlCol="0">
            <a:spAutoFit/>
          </a:bodyPr>
          <a:lstStyle/>
          <a:p>
            <a:pPr algn="ctr"/>
            <a:r>
              <a:rPr lang="en-US" sz="9600" dirty="0">
                <a:solidFill>
                  <a:srgbClr val="FF0000"/>
                </a:solidFill>
              </a:rPr>
              <a:t>Complexity!</a:t>
            </a:r>
            <a:endParaRPr lang="en-GB" sz="9600" dirty="0">
              <a:solidFill>
                <a:srgbClr val="FF0000"/>
              </a:solidFill>
            </a:endParaRPr>
          </a:p>
        </p:txBody>
      </p:sp>
    </p:spTree>
    <p:extLst>
      <p:ext uri="{BB962C8B-B14F-4D97-AF65-F5344CB8AC3E}">
        <p14:creationId xmlns:p14="http://schemas.microsoft.com/office/powerpoint/2010/main" val="112939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2986" y="1600200"/>
            <a:ext cx="11457870" cy="5867400"/>
          </a:xfrm>
          <a:custGeom>
            <a:avLst/>
            <a:gdLst/>
            <a:ahLst/>
            <a:cxnLst/>
            <a:rect l="l" t="t" r="r" b="b"/>
            <a:pathLst>
              <a:path w="12801600" h="7371080">
                <a:moveTo>
                  <a:pt x="0" y="7371029"/>
                </a:moveTo>
                <a:lnTo>
                  <a:pt x="12801600" y="7371029"/>
                </a:lnTo>
                <a:lnTo>
                  <a:pt x="12801600" y="0"/>
                </a:lnTo>
                <a:lnTo>
                  <a:pt x="0" y="0"/>
                </a:lnTo>
                <a:lnTo>
                  <a:pt x="0" y="7371029"/>
                </a:lnTo>
                <a:close/>
              </a:path>
            </a:pathLst>
          </a:custGeom>
          <a:solidFill>
            <a:srgbClr val="F4F4F4"/>
          </a:solidFill>
        </p:spPr>
        <p:txBody>
          <a:bodyPr wrap="square" lIns="0" tIns="0" rIns="0" bIns="0" rtlCol="0"/>
          <a:lstStyle/>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Added Efficiency Savings</a:t>
            </a: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Users don’t need to rekey data held elsewhere</a:t>
            </a:r>
          </a:p>
          <a:p>
            <a:pPr marL="1517650" marR="1027430" lvl="3"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BE CAREFUL – why spend thousands on an integration to save 30 seconds of a users time when Out of the Box functionality has already saved you 2 hours!</a:t>
            </a: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Enables fully automated scenarios, i.e. no user interview</a:t>
            </a:r>
          </a:p>
          <a:p>
            <a:pPr marL="1517650" marR="1027430" lvl="3"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Documents that are suitable for this are few and far between</a:t>
            </a: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r>
              <a:rPr kumimoji="0" lang="en-US" sz="1400" b="0" i="0" u="none" strike="noStrike" kern="1200" cap="none" spc="-85" normalizeH="0" baseline="0" noProof="0" dirty="0">
                <a:ln>
                  <a:noFill/>
                </a:ln>
                <a:solidFill>
                  <a:srgbClr val="515151"/>
                </a:solidFill>
                <a:effectLst/>
                <a:uLnTx/>
                <a:uFillTx/>
                <a:latin typeface="Lato Medium"/>
                <a:ea typeface="+mn-ea"/>
                <a:cs typeface="+mn-cs"/>
              </a:rPr>
              <a:t>Automates post assembly actions, e.g. placing documents in DMS, Sending documents for eSignature, etc.</a:t>
            </a:r>
          </a:p>
          <a:p>
            <a:pPr marL="1517650" marR="1027430" lvl="3"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BE CAREFUL – are you automating something that users can easily do post assembly?</a:t>
            </a:r>
            <a:endParaRPr kumimoji="0" lang="en-US" sz="2000" b="0" i="0" u="none" strike="noStrike" kern="1200" cap="none" spc="-85" normalizeH="0" baseline="0" noProof="0" dirty="0">
              <a:ln>
                <a:noFill/>
              </a:ln>
              <a:solidFill>
                <a:srgbClr val="515151"/>
              </a:solidFill>
              <a:effectLst/>
              <a:uLnTx/>
              <a:uFillTx/>
              <a:latin typeface="Lato Medium"/>
              <a:ea typeface="+mn-ea"/>
              <a:cs typeface="+mn-cs"/>
            </a:endParaRPr>
          </a:p>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kumimoji="0" lang="en-US" sz="2000" b="0" i="0" u="none" strike="noStrike" kern="1200" cap="none" spc="-85" normalizeH="0" baseline="0" noProof="0" dirty="0">
                <a:ln>
                  <a:noFill/>
                </a:ln>
                <a:solidFill>
                  <a:srgbClr val="515151"/>
                </a:solidFill>
                <a:effectLst/>
                <a:uLnTx/>
                <a:uFillTx/>
                <a:latin typeface="Lato Medium"/>
                <a:ea typeface="+mn-ea"/>
                <a:cs typeface="+mn-cs"/>
              </a:rPr>
              <a:t>Risk and Error Reduction</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Users don’t need to rekey data held elsewhere</a:t>
            </a:r>
          </a:p>
          <a:p>
            <a:pPr marL="1517650" marR="1027430" lvl="3"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BE CAREFUL – How sure are you that your data sources are accurate – if users aren’t entering the data, they typically won’t check it either</a:t>
            </a:r>
          </a:p>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r>
              <a:rPr lang="en-US" sz="2000" spc="-85" dirty="0">
                <a:solidFill>
                  <a:srgbClr val="515151"/>
                </a:solidFill>
                <a:latin typeface="Lato Medium"/>
              </a:rPr>
              <a:t>Embed HotDocs in some other System/Website – e.g. Salesforce, Website for clients</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Users don’t need to switch interface</a:t>
            </a:r>
          </a:p>
          <a:p>
            <a:pPr marL="1060450" marR="1027430" lvl="2" indent="-285750">
              <a:spcBef>
                <a:spcPts val="900"/>
              </a:spcBef>
              <a:buFont typeface="Arial" panose="020B0604020202020204" pitchFamily="34" charset="0"/>
              <a:buChar char="•"/>
              <a:tabLst>
                <a:tab pos="304165" algn="l"/>
                <a:tab pos="304800" algn="l"/>
              </a:tabLst>
              <a:defRPr/>
            </a:pPr>
            <a:r>
              <a:rPr lang="en-US" sz="1400" spc="-85" dirty="0">
                <a:solidFill>
                  <a:srgbClr val="515151"/>
                </a:solidFill>
                <a:latin typeface="Lato Medium"/>
              </a:rPr>
              <a:t>Expose HotDocs to external users</a:t>
            </a:r>
          </a:p>
          <a:p>
            <a:pPr marL="774700" marR="1027430" lvl="2">
              <a:spcBef>
                <a:spcPts val="900"/>
              </a:spcBef>
              <a:tabLst>
                <a:tab pos="304165" algn="l"/>
                <a:tab pos="304800" algn="l"/>
              </a:tabLst>
              <a:defRPr/>
            </a:pPr>
            <a:endParaRPr kumimoji="0" lang="en-US" sz="2000" b="0" i="0" u="none" strike="noStrike" kern="1200" cap="none" spc="-85" normalizeH="0" baseline="0" noProof="0" dirty="0">
              <a:ln>
                <a:noFill/>
              </a:ln>
              <a:solidFill>
                <a:srgbClr val="515151"/>
              </a:solidFill>
              <a:effectLst/>
              <a:uLnTx/>
              <a:uFillTx/>
              <a:latin typeface="Lato Medium"/>
              <a:ea typeface="+mn-ea"/>
              <a:cs typeface="+mn-cs"/>
            </a:endParaRPr>
          </a:p>
          <a:p>
            <a:pPr marL="660400" marR="1027430" lvl="1" indent="-342900" algn="l" defTabSz="914400" rtl="0" eaLnBrk="1" fontAlgn="auto" latinLnBrk="0" hangingPunct="1">
              <a:lnSpc>
                <a:spcPct val="100000"/>
              </a:lnSpc>
              <a:spcBef>
                <a:spcPts val="900"/>
              </a:spcBef>
              <a:spcAft>
                <a:spcPts val="0"/>
              </a:spcAft>
              <a:buClrTx/>
              <a:buSzTx/>
              <a:buFont typeface="Wingdings" panose="05000000000000000000" pitchFamily="2" charset="2"/>
              <a:buChar char="Ø"/>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a:p>
            <a:pPr marL="1060450" marR="1027430" lvl="2"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tab pos="304165" algn="l"/>
                <a:tab pos="304800" algn="l"/>
              </a:tabLst>
              <a:defRPr/>
            </a:pPr>
            <a:endParaRPr kumimoji="0" lang="en-US" sz="1400" b="0" i="0" u="none" strike="noStrike" kern="1200" cap="none" spc="-85" normalizeH="0" baseline="0" noProof="0" dirty="0">
              <a:ln>
                <a:noFill/>
              </a:ln>
              <a:solidFill>
                <a:srgbClr val="515151"/>
              </a:solidFill>
              <a:effectLst/>
              <a:uLnTx/>
              <a:uFillTx/>
              <a:latin typeface="Lato Medium"/>
              <a:ea typeface="+mn-ea"/>
              <a:cs typeface="+mn-cs"/>
            </a:endParaRPr>
          </a:p>
        </p:txBody>
      </p:sp>
      <p:sp>
        <p:nvSpPr>
          <p:cNvPr id="3" name="object 3"/>
          <p:cNvSpPr/>
          <p:nvPr/>
        </p:nvSpPr>
        <p:spPr>
          <a:xfrm>
            <a:off x="12060016" y="7372053"/>
            <a:ext cx="741680" cy="400685"/>
          </a:xfrm>
          <a:custGeom>
            <a:avLst/>
            <a:gdLst/>
            <a:ahLst/>
            <a:cxnLst/>
            <a:rect l="l" t="t" r="r" b="b"/>
            <a:pathLst>
              <a:path w="741679" h="400684">
                <a:moveTo>
                  <a:pt x="741578" y="0"/>
                </a:moveTo>
                <a:lnTo>
                  <a:pt x="152755" y="0"/>
                </a:lnTo>
                <a:lnTo>
                  <a:pt x="0" y="400342"/>
                </a:lnTo>
                <a:lnTo>
                  <a:pt x="741578" y="400342"/>
                </a:lnTo>
                <a:lnTo>
                  <a:pt x="741578" y="0"/>
                </a:lnTo>
                <a:close/>
              </a:path>
            </a:pathLst>
          </a:custGeom>
          <a:solidFill>
            <a:srgbClr val="E23D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507274"/>
            <a:ext cx="821690" cy="628650"/>
          </a:xfrm>
          <a:custGeom>
            <a:avLst/>
            <a:gdLst/>
            <a:ahLst/>
            <a:cxnLst/>
            <a:rect l="l" t="t" r="r" b="b"/>
            <a:pathLst>
              <a:path w="821690" h="628650">
                <a:moveTo>
                  <a:pt x="821245" y="0"/>
                </a:moveTo>
                <a:lnTo>
                  <a:pt x="0" y="0"/>
                </a:lnTo>
                <a:lnTo>
                  <a:pt x="0" y="628053"/>
                </a:lnTo>
                <a:lnTo>
                  <a:pt x="589356" y="628053"/>
                </a:lnTo>
                <a:lnTo>
                  <a:pt x="821245" y="0"/>
                </a:lnTo>
                <a:close/>
              </a:path>
            </a:pathLst>
          </a:custGeom>
          <a:solidFill>
            <a:srgbClr val="51515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165544" y="552728"/>
            <a:ext cx="10797856" cy="520655"/>
          </a:xfrm>
          <a:prstGeom prst="rect">
            <a:avLst/>
          </a:prstGeom>
        </p:spPr>
        <p:txBody>
          <a:bodyPr vert="horz" wrap="square" lIns="0" tIns="12700" rIns="0" bIns="0" rtlCol="0">
            <a:spAutoFit/>
          </a:bodyPr>
          <a:lstStyle/>
          <a:p>
            <a:pPr marL="12700">
              <a:lnSpc>
                <a:spcPct val="100000"/>
              </a:lnSpc>
              <a:spcBef>
                <a:spcPts val="100"/>
              </a:spcBef>
            </a:pPr>
            <a:r>
              <a:rPr lang="en-US" spc="-40" dirty="0"/>
              <a:t>HotDocs – </a:t>
            </a:r>
            <a:r>
              <a:rPr lang="en-US" b="0" spc="-40" dirty="0"/>
              <a:t>Integrations – Business Benefits</a:t>
            </a:r>
            <a:endParaRPr b="0" dirty="0"/>
          </a:p>
        </p:txBody>
      </p:sp>
      <p:sp>
        <p:nvSpPr>
          <p:cNvPr id="7" name="object 7"/>
          <p:cNvSpPr txBox="1"/>
          <p:nvPr/>
        </p:nvSpPr>
        <p:spPr>
          <a:xfrm>
            <a:off x="12262698" y="7359394"/>
            <a:ext cx="462702" cy="406400"/>
          </a:xfrm>
          <a:prstGeom prst="rect">
            <a:avLst/>
          </a:prstGeom>
        </p:spPr>
        <p:txBody>
          <a:bodyPr vert="horz" wrap="square" lIns="0" tIns="8255" rIns="0" bIns="0" rtlCol="0">
            <a:spAutoFit/>
          </a:bodyPr>
          <a:lstStyle/>
          <a:p>
            <a:pPr marL="25400" marR="0" lvl="0" indent="0" algn="l" defTabSz="914400" rtl="0" eaLnBrk="1" fontAlgn="auto" latinLnBrk="0" hangingPunct="1">
              <a:lnSpc>
                <a:spcPct val="100000"/>
              </a:lnSpc>
              <a:spcBef>
                <a:spcPts val="65"/>
              </a:spcBef>
              <a:spcAft>
                <a:spcPts val="0"/>
              </a:spcAft>
              <a:buClrTx/>
              <a:buSzTx/>
              <a:buFontTx/>
              <a:buNone/>
              <a:tabLst/>
              <a:defRPr/>
            </a:pPr>
            <a:fld id="{81D60167-4931-47E6-BA6A-407CBD079E47}" type="slidenum">
              <a:rPr kumimoji="0" sz="2500" b="0" i="0" u="none" strike="noStrike" kern="1200" cap="none" spc="0" normalizeH="0" baseline="0" noProof="0" dirty="0">
                <a:ln>
                  <a:noFill/>
                </a:ln>
                <a:solidFill>
                  <a:srgbClr val="FFFFFF"/>
                </a:solidFill>
                <a:effectLst/>
                <a:uLnTx/>
                <a:uFillTx/>
                <a:latin typeface="Lato"/>
                <a:ea typeface="+mn-ea"/>
                <a:cs typeface="Lato"/>
              </a:rPr>
              <a:pPr marL="25400" marR="0" lvl="0" indent="0" algn="l" defTabSz="914400" rtl="0" eaLnBrk="1" fontAlgn="auto" latinLnBrk="0" hangingPunct="1">
                <a:lnSpc>
                  <a:spcPct val="100000"/>
                </a:lnSpc>
                <a:spcBef>
                  <a:spcPts val="65"/>
                </a:spcBef>
                <a:spcAft>
                  <a:spcPts val="0"/>
                </a:spcAft>
                <a:buClrTx/>
                <a:buSzTx/>
                <a:buFontTx/>
                <a:buNone/>
                <a:tabLst/>
                <a:defRPr/>
              </a:pPr>
              <a:t>9</a:t>
            </a:fld>
            <a:endParaRPr kumimoji="0" sz="2500" b="0" i="0" u="none" strike="noStrike" kern="1200" cap="none" spc="0" normalizeH="0" baseline="0" noProof="0" dirty="0">
              <a:ln>
                <a:noFill/>
              </a:ln>
              <a:solidFill>
                <a:prstClr val="black"/>
              </a:solidFill>
              <a:effectLst/>
              <a:uLnTx/>
              <a:uFillTx/>
              <a:latin typeface="Lato"/>
              <a:ea typeface="+mn-ea"/>
              <a:cs typeface="Lato"/>
            </a:endParaRPr>
          </a:p>
        </p:txBody>
      </p:sp>
    </p:spTree>
    <p:extLst>
      <p:ext uri="{BB962C8B-B14F-4D97-AF65-F5344CB8AC3E}">
        <p14:creationId xmlns:p14="http://schemas.microsoft.com/office/powerpoint/2010/main" val="364348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47313BC9738A44A8A5751CE43BBA04" ma:contentTypeVersion="6" ma:contentTypeDescription="Create a new document." ma:contentTypeScope="" ma:versionID="df6b6189812dcdc999b492115a3418a8">
  <xsd:schema xmlns:xsd="http://www.w3.org/2001/XMLSchema" xmlns:xs="http://www.w3.org/2001/XMLSchema" xmlns:p="http://schemas.microsoft.com/office/2006/metadata/properties" xmlns:ns2="9a05f54c-5e1f-4863-bed5-fff37703cbdb" xmlns:ns3="8cbba6da-5fbd-4b70-a978-d16cc632c5db" targetNamespace="http://schemas.microsoft.com/office/2006/metadata/properties" ma:root="true" ma:fieldsID="b017006c5bb473dbf891222c10fdd939" ns2:_="" ns3:_="">
    <xsd:import namespace="9a05f54c-5e1f-4863-bed5-fff37703cbdb"/>
    <xsd:import namespace="8cbba6da-5fbd-4b70-a978-d16cc632c5d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5f54c-5e1f-4863-bed5-fff37703cb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bba6da-5fbd-4b70-a978-d16cc632c5d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1E786D-5F47-4ECD-A57A-63770B15A088}">
  <ds:schemaRefs>
    <ds:schemaRef ds:uri="http://purl.org/dc/elements/1.1/"/>
    <ds:schemaRef ds:uri="http://schemas.microsoft.com/office/2006/metadata/properties"/>
    <ds:schemaRef ds:uri="8cbba6da-5fbd-4b70-a978-d16cc632c5db"/>
    <ds:schemaRef ds:uri="http://purl.org/dc/terms/"/>
    <ds:schemaRef ds:uri="9a05f54c-5e1f-4863-bed5-fff37703cbdb"/>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B88A04A-A581-4A74-83CB-B61F2BD19714}">
  <ds:schemaRefs>
    <ds:schemaRef ds:uri="http://schemas.microsoft.com/sharepoint/v3/contenttype/forms"/>
  </ds:schemaRefs>
</ds:datastoreItem>
</file>

<file path=customXml/itemProps3.xml><?xml version="1.0" encoding="utf-8"?>
<ds:datastoreItem xmlns:ds="http://schemas.openxmlformats.org/officeDocument/2006/customXml" ds:itemID="{78745FC0-046A-490B-92C2-A229DFD1DA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05f54c-5e1f-4863-bed5-fff37703cbdb"/>
    <ds:schemaRef ds:uri="8cbba6da-5fbd-4b70-a978-d16cc632c5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2526</TotalTime>
  <Words>3486</Words>
  <Application>Microsoft Office PowerPoint</Application>
  <PresentationFormat>Custom</PresentationFormat>
  <Paragraphs>359</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Lato</vt:lpstr>
      <vt:lpstr>Lato Heavy</vt:lpstr>
      <vt:lpstr>Lato Light</vt:lpstr>
      <vt:lpstr>Lato Medium</vt:lpstr>
      <vt:lpstr>Segoe UI</vt:lpstr>
      <vt:lpstr>Wingdings</vt:lpstr>
      <vt:lpstr>Office Theme</vt:lpstr>
      <vt:lpstr>PowerPoint Presentation</vt:lpstr>
      <vt:lpstr>HotDocs – Agenda</vt:lpstr>
      <vt:lpstr>HotDocs – Out of the Box</vt:lpstr>
      <vt:lpstr>HotDocs – Out of the Box </vt:lpstr>
      <vt:lpstr>HotDocs – Out of the Box – Business Benefits</vt:lpstr>
      <vt:lpstr>HotDocs – Out of the Box vs Integrations</vt:lpstr>
      <vt:lpstr>HotDocs – Out of the Box vs Integrations </vt:lpstr>
      <vt:lpstr>HotDocs – Integrations in more detail</vt:lpstr>
      <vt:lpstr>HotDocs – Integrations – Business Benefits</vt:lpstr>
      <vt:lpstr>HotDocs – Integrations – Drawbacks</vt:lpstr>
      <vt:lpstr>HotDocs – Out of the Box vs Integrations</vt:lpstr>
      <vt:lpstr>HotDocs – Qualifying the Business Need – The Prospect</vt:lpstr>
      <vt:lpstr>HotDocs – Qualifying the Business Need – HotDocs Fit?</vt:lpstr>
      <vt:lpstr>HotDocs – Upsell Template Consultancy</vt:lpstr>
      <vt:lpstr>HotDocs – Avoid Template “Proof of Concept”</vt:lpstr>
      <vt:lpstr>HotDocs – Summary – Selling the Benefits of HotDocs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 Ghorban</dc:creator>
  <cp:lastModifiedBy>David Nicoll</cp:lastModifiedBy>
  <cp:revision>138</cp:revision>
  <dcterms:created xsi:type="dcterms:W3CDTF">2018-05-07T23:27:25Z</dcterms:created>
  <dcterms:modified xsi:type="dcterms:W3CDTF">2019-07-09T17:51:04Z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2018-05-07T00:00:00Z</vt:filetime>
  </property>
  <property fmtid="{D5CDD505-2E9C-101B-9397-08002B2CF9AE}" pid="3" name="Creator">
    <vt:lpwstr>Adobe InDesign CC 13.1 (Windows)</vt:lpwstr>
  </property>
  <property fmtid="{D5CDD505-2E9C-101B-9397-08002B2CF9AE}" pid="4" name="LastSaved">
    <vt:filetime>2018-05-07T00:00:00Z</vt:filetime>
  </property>
  <property fmtid="{D5CDD505-2E9C-101B-9397-08002B2CF9AE}" pid="5" name="ContentTypeId">
    <vt:lpwstr>0x0101007C47313BC9738A44A8A5751CE43BBA04</vt:lpwstr>
  </property>
</Properties>
</file>