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5" r:id="rId5"/>
    <p:sldId id="261" r:id="rId6"/>
    <p:sldId id="262" r:id="rId7"/>
    <p:sldId id="257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74A028-3C43-4BC8-9A3D-DD5FEA89B0C8}" v="3" dt="2019-10-29T17:13:02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E1318-2069-463F-BCA2-F6BDE5237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885C04-B86F-46EF-A49F-6EE2AD7B4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D6FA8-6F69-4354-883A-5D4439938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3204-8B28-45E2-8D89-7C3F76524A6E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5814F-8A48-4F60-8278-38629EAA8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1CBE5-11AF-4437-B372-08366A30E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3C56-C690-4221-8425-65E3E584F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6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02811-E2FA-4C66-B107-FCA728FB8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8EA065-A359-4292-9AB5-5B08CDE4F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A3F93-C226-4672-BE35-7A4919064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3204-8B28-45E2-8D89-7C3F76524A6E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E3937-E1BB-4311-ABD1-4D5A1F1C3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4DA6D-94C1-4B05-94A1-2D637E7D0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3C56-C690-4221-8425-65E3E584F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3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C6755D-D946-4427-8F36-720B4AAEFC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201441-E9FA-43A5-8A3E-795A0F94B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0B12C-1797-4B0B-973B-544555D49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3204-8B28-45E2-8D89-7C3F76524A6E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D4ED9-D6B3-4C1C-9F9B-60A96147C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A6EBD-D2E4-4877-93CB-DEB2C81EB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3C56-C690-4221-8425-65E3E584F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6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116D-A051-4CA8-8524-E9C7D52E9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34DE8-DEDD-4480-8EE9-E86162E3F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8573E-1328-41C2-AB5C-1C40691E5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3204-8B28-45E2-8D89-7C3F76524A6E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A56E6-4E4F-4176-A5AB-0D0EA66FF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2E267-9DA4-4316-8132-754B4FA32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3C56-C690-4221-8425-65E3E584F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20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A5C69-720B-4A9B-8380-2E07AF5E6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54B2D1-7549-4213-8FD7-2053E3ADC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86A30-B232-4961-A3CB-B8667E5C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3204-8B28-45E2-8D89-7C3F76524A6E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5A22E-49DF-40AC-8243-60D42238C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89639-3EA9-49AF-AFC8-408C3B4F5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3C56-C690-4221-8425-65E3E584F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4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0F84D-51FC-4D42-9ECC-A43BB622D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A1857-FF28-4C01-9CE5-FD88359B1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6F11E7-B177-4809-8D60-6DF9B1B2A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A69F9-2094-4DD9-8558-CB342A739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3204-8B28-45E2-8D89-7C3F76524A6E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C5DFE-2F64-433C-8A26-108D51F82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3A9F9-693E-42DC-867D-DA9E7D0AB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3C56-C690-4221-8425-65E3E584F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0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DFF97-B493-40A6-8C2E-4BB485E07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3F281-8AEC-4F13-AF4F-D8CF3F086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C5A31-9F88-4754-A8A5-8A39BD4F4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907653-1933-4C5B-B991-2E5D798961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21B08C-6E25-46DC-A290-A660D66DA2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34D2BE-B2AD-46A3-926D-A4576B7D4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3204-8B28-45E2-8D89-7C3F76524A6E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4E953B-E6CA-41D6-B1FC-AF2FF712C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31EF81-132D-48CF-8029-37DFF2C2A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3C56-C690-4221-8425-65E3E584F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1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16E11-0553-4E55-855D-FFB5D3ECF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765128-6D3D-400B-AB8F-414751769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3204-8B28-45E2-8D89-7C3F76524A6E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CC75D2-4F39-49D9-B712-5B8BD15E3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3D6D9F-FDE3-42D4-89CD-2D834B015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3C56-C690-4221-8425-65E3E584F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4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E6AFEC-9611-4B59-981E-37710692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3204-8B28-45E2-8D89-7C3F76524A6E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1B4722-6EC6-4AAC-AF3A-78CD50695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9C7A97-EFEC-4D40-90ED-D4A70425C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3C56-C690-4221-8425-65E3E584F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2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38D50-C95C-45A2-8EC8-A9D03B724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63C9D-0D44-428D-A388-AEAEAD533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DF4CA4-A5FF-4529-8FFB-87D77D1B4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3CC7E-D3EC-4A69-9F49-F8E5CC6B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3204-8B28-45E2-8D89-7C3F76524A6E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377AE5-312C-4A65-883A-F9662D51E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A6998A-4C9C-4C15-974A-2B29E47A5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3C56-C690-4221-8425-65E3E584F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8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D10C9-7A0C-490C-9CD8-8267D67BF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C6212D-602B-4308-A964-15948FF4E4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81946-F873-494E-AC9C-036FB606B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5AEB4-4AA1-4B24-A4E5-BE48902B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43204-8B28-45E2-8D89-7C3F76524A6E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66DA9-022B-415C-9066-0D2DC613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C082D-AB1C-4D53-AD9B-4176726FA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73C56-C690-4221-8425-65E3E584F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8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907232-241A-4CD1-9A79-998029A03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69B80-415E-4E28-95F0-B0A5A27351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B0714-35C5-4E16-AE40-117F3EF7D9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43204-8B28-45E2-8D89-7C3F76524A6E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E67D3-9DF2-4E5F-B2ED-72940F88DE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CF5B8-783D-4660-9D0A-C367997FF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73C56-C690-4221-8425-65E3E584F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6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D2F6AAA-E5E6-42C3-9540-81ECFBA46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7625"/>
            <a:ext cx="11963400" cy="681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09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D82CAD-01DE-49B8-9C88-9848F1497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4762"/>
            <a:ext cx="12039600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06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B3BFCA-638E-4A91-8206-60B2838F2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23812"/>
            <a:ext cx="11963400" cy="681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81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D472D9E-CA78-4E56-9D6E-CCA01545B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74560"/>
            <a:ext cx="11951854" cy="6771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593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D13B6E-5B21-47B4-825E-012C8740E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396" y="163658"/>
            <a:ext cx="2409825" cy="428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6EFFBBB-4BCB-4673-9B29-09B37D548028}"/>
              </a:ext>
            </a:extLst>
          </p:cNvPr>
          <p:cNvSpPr txBox="1"/>
          <p:nvPr/>
        </p:nvSpPr>
        <p:spPr>
          <a:xfrm>
            <a:off x="175491" y="858982"/>
            <a:ext cx="389774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Company Overview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0AB015-D6B1-4723-B944-EAEAF1676AE5}"/>
              </a:ext>
            </a:extLst>
          </p:cNvPr>
          <p:cNvSpPr txBox="1"/>
          <p:nvPr/>
        </p:nvSpPr>
        <p:spPr>
          <a:xfrm>
            <a:off x="175492" y="1228314"/>
            <a:ext cx="3897744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Web-based time and billing and law practice management software.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D542E1-16BC-4CE4-BE8B-F280004217AD}"/>
              </a:ext>
            </a:extLst>
          </p:cNvPr>
          <p:cNvSpPr txBox="1"/>
          <p:nvPr/>
        </p:nvSpPr>
        <p:spPr>
          <a:xfrm>
            <a:off x="175482" y="2297552"/>
            <a:ext cx="389774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Product Highlights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818C9D-68CF-46D0-9D58-B13991030FC7}"/>
              </a:ext>
            </a:extLst>
          </p:cNvPr>
          <p:cNvSpPr txBox="1"/>
          <p:nvPr/>
        </p:nvSpPr>
        <p:spPr>
          <a:xfrm>
            <a:off x="175483" y="2666884"/>
            <a:ext cx="3897745" cy="28007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Software as a Service (SaaS)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3</a:t>
            </a:r>
            <a:r>
              <a:rPr lang="en-US" sz="1600" baseline="30000" dirty="0"/>
              <a:t>rd</a:t>
            </a:r>
            <a:r>
              <a:rPr lang="en-US" sz="1600" dirty="0"/>
              <a:t> Party Integrations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Invoicing, Time Tracking, Expenses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Automated Document Production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Unlimited Data Storage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Mobile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Free Trial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Client Portal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Rocket Matter Payment via credit card or eCheck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5F8766-8150-4026-9A17-5A5856E66924}"/>
              </a:ext>
            </a:extLst>
          </p:cNvPr>
          <p:cNvSpPr txBox="1"/>
          <p:nvPr/>
        </p:nvSpPr>
        <p:spPr>
          <a:xfrm>
            <a:off x="175485" y="5582781"/>
            <a:ext cx="389774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Pricing/Model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A9035F-1511-49C7-8DA8-BC5A764707F1}"/>
              </a:ext>
            </a:extLst>
          </p:cNvPr>
          <p:cNvSpPr txBox="1"/>
          <p:nvPr/>
        </p:nvSpPr>
        <p:spPr>
          <a:xfrm>
            <a:off x="175483" y="5952113"/>
            <a:ext cx="3897745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$55/user/month (annual billing)</a:t>
            </a:r>
          </a:p>
          <a:p>
            <a:r>
              <a:rPr lang="en-US" sz="1600" dirty="0"/>
              <a:t>$65/user/month (monthly billing)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D36106-4C43-4C92-8C01-470E8004332A}"/>
              </a:ext>
            </a:extLst>
          </p:cNvPr>
          <p:cNvSpPr txBox="1"/>
          <p:nvPr/>
        </p:nvSpPr>
        <p:spPr>
          <a:xfrm>
            <a:off x="4221021" y="858982"/>
            <a:ext cx="389774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Strengths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9FF3C2-74FD-4152-9232-9D10B66961BA}"/>
              </a:ext>
            </a:extLst>
          </p:cNvPr>
          <p:cNvSpPr txBox="1"/>
          <p:nvPr/>
        </p:nvSpPr>
        <p:spPr>
          <a:xfrm>
            <a:off x="4221020" y="1228314"/>
            <a:ext cx="3897745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User friendly design and simple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Insurance Defense Module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Free Training through live webinars and “On-Demand” videos recorded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7 day free trial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Integrations with 16 other law firm solutions including Dropbox, Google Calendar, Evernote, QuickBooks Online, Outlook, LexCharge, O365, Skype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Award-Winning Customer Support for Five Consecutive Years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EF8267-16EF-4CC4-ADF6-F39D322AC3A7}"/>
              </a:ext>
            </a:extLst>
          </p:cNvPr>
          <p:cNvSpPr txBox="1"/>
          <p:nvPr/>
        </p:nvSpPr>
        <p:spPr>
          <a:xfrm>
            <a:off x="4221021" y="4213747"/>
            <a:ext cx="389774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Weaknesses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31CC94-87E0-4FAC-B26F-C2047A382E0F}"/>
              </a:ext>
            </a:extLst>
          </p:cNvPr>
          <p:cNvSpPr txBox="1"/>
          <p:nvPr/>
        </p:nvSpPr>
        <p:spPr>
          <a:xfrm>
            <a:off x="4221020" y="4583079"/>
            <a:ext cx="3897745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Designed for Small Firms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 Mobile App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Accounting requires QBO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 on-premise 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Multi-tenant environment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A47911-4E46-48B5-AC0A-5935C4E11B4C}"/>
              </a:ext>
            </a:extLst>
          </p:cNvPr>
          <p:cNvSpPr txBox="1"/>
          <p:nvPr/>
        </p:nvSpPr>
        <p:spPr>
          <a:xfrm>
            <a:off x="8266549" y="858982"/>
            <a:ext cx="374995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What We Do Better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C9943C-3BE0-485C-A92D-FA53C3F31454}"/>
              </a:ext>
            </a:extLst>
          </p:cNvPr>
          <p:cNvSpPr txBox="1"/>
          <p:nvPr/>
        </p:nvSpPr>
        <p:spPr>
          <a:xfrm>
            <a:off x="8266548" y="1228314"/>
            <a:ext cx="3749959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Case Management AND Accounting 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On Premise deployment option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PALS for practice areas (AL) court rules (AA and AL) and Forms (AL)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We develop, deliver, support, update and manage our products and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“One hand to shake” accountability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Option to be deployed in Abacus Private Cloud (APC) our Hosted Environment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F93482-A1E7-4E55-B8E5-7E0DFEC5DCFA}"/>
              </a:ext>
            </a:extLst>
          </p:cNvPr>
          <p:cNvSpPr txBox="1"/>
          <p:nvPr/>
        </p:nvSpPr>
        <p:spPr>
          <a:xfrm>
            <a:off x="8266548" y="4213747"/>
            <a:ext cx="374995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Potential Problems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1FC672-F5BD-472E-A113-41A62D08AF5D}"/>
              </a:ext>
            </a:extLst>
          </p:cNvPr>
          <p:cNvSpPr txBox="1"/>
          <p:nvPr/>
        </p:nvSpPr>
        <p:spPr>
          <a:xfrm>
            <a:off x="8266548" y="4583078"/>
            <a:ext cx="3749959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Price is competitive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Time to implement is lower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Free trial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Easier to learn the interface/workflow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Everything is in One Place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E362DE-5520-479F-B877-2DB158C4D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83" y="89107"/>
            <a:ext cx="2009775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04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D13B6E-5B21-47B4-825E-012C8740E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396" y="163658"/>
            <a:ext cx="2409825" cy="428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6EFFBBB-4BCB-4673-9B29-09B37D548028}"/>
              </a:ext>
            </a:extLst>
          </p:cNvPr>
          <p:cNvSpPr txBox="1"/>
          <p:nvPr/>
        </p:nvSpPr>
        <p:spPr>
          <a:xfrm>
            <a:off x="175491" y="858982"/>
            <a:ext cx="389774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Company Overview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0AB015-D6B1-4723-B944-EAEAF1676AE5}"/>
              </a:ext>
            </a:extLst>
          </p:cNvPr>
          <p:cNvSpPr txBox="1"/>
          <p:nvPr/>
        </p:nvSpPr>
        <p:spPr>
          <a:xfrm>
            <a:off x="175492" y="1228314"/>
            <a:ext cx="3897744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Cloud-based practice management solution built on Salesforce, assisting small to large legal firms with case screening and client management.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D542E1-16BC-4CE4-BE8B-F280004217AD}"/>
              </a:ext>
            </a:extLst>
          </p:cNvPr>
          <p:cNvSpPr txBox="1"/>
          <p:nvPr/>
        </p:nvSpPr>
        <p:spPr>
          <a:xfrm>
            <a:off x="175489" y="2482218"/>
            <a:ext cx="389774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Product Highlights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818C9D-68CF-46D0-9D58-B13991030FC7}"/>
              </a:ext>
            </a:extLst>
          </p:cNvPr>
          <p:cNvSpPr txBox="1"/>
          <p:nvPr/>
        </p:nvSpPr>
        <p:spPr>
          <a:xfrm>
            <a:off x="175488" y="2851550"/>
            <a:ext cx="3897745" cy="280076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Trust Accounting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Risk and Expense 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Forecasting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Referral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Reporting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Mobile Device UX Optimization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Client Portal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Detailed Case Status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 Person, Online, Webinar and Documented Training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5F8766-8150-4026-9A17-5A5856E66924}"/>
              </a:ext>
            </a:extLst>
          </p:cNvPr>
          <p:cNvSpPr txBox="1"/>
          <p:nvPr/>
        </p:nvSpPr>
        <p:spPr>
          <a:xfrm>
            <a:off x="175488" y="5814352"/>
            <a:ext cx="389774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Pricing/Model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A9035F-1511-49C7-8DA8-BC5A764707F1}"/>
              </a:ext>
            </a:extLst>
          </p:cNvPr>
          <p:cNvSpPr txBox="1"/>
          <p:nvPr/>
        </p:nvSpPr>
        <p:spPr>
          <a:xfrm>
            <a:off x="175486" y="6183684"/>
            <a:ext cx="3897745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$200/user/month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D36106-4C43-4C92-8C01-470E8004332A}"/>
              </a:ext>
            </a:extLst>
          </p:cNvPr>
          <p:cNvSpPr txBox="1"/>
          <p:nvPr/>
        </p:nvSpPr>
        <p:spPr>
          <a:xfrm>
            <a:off x="4221021" y="858982"/>
            <a:ext cx="389774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Strengths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9FF3C2-74FD-4152-9232-9D10B66961BA}"/>
              </a:ext>
            </a:extLst>
          </p:cNvPr>
          <p:cNvSpPr txBox="1"/>
          <p:nvPr/>
        </p:nvSpPr>
        <p:spPr>
          <a:xfrm>
            <a:off x="4221020" y="1228314"/>
            <a:ext cx="3897745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SaaS Salesforce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Marketing, Client Management, Intake and Referral Automation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Excellent Reporting for Marketing Campaigns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Optimized for Mobile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Intuitive 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Billing and Invoicing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Document Assembly and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Rules-Based Scheduling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Highly Customizable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EF8267-16EF-4CC4-ADF6-F39D322AC3A7}"/>
              </a:ext>
            </a:extLst>
          </p:cNvPr>
          <p:cNvSpPr txBox="1"/>
          <p:nvPr/>
        </p:nvSpPr>
        <p:spPr>
          <a:xfrm>
            <a:off x="4221021" y="4213747"/>
            <a:ext cx="389774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Weaknesses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31CC94-87E0-4FAC-B26F-C2047A382E0F}"/>
              </a:ext>
            </a:extLst>
          </p:cNvPr>
          <p:cNvSpPr txBox="1"/>
          <p:nvPr/>
        </p:nvSpPr>
        <p:spPr>
          <a:xfrm>
            <a:off x="4221020" y="4583079"/>
            <a:ext cx="3897745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 offline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Can experience latency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Expensive for SaaS 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Minimal Integration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Customizations May Require a SF Administrator to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Too Feature-Rich for Some Users to Navigate Software Effectively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A47911-4E46-48B5-AC0A-5935C4E11B4C}"/>
              </a:ext>
            </a:extLst>
          </p:cNvPr>
          <p:cNvSpPr txBox="1"/>
          <p:nvPr/>
        </p:nvSpPr>
        <p:spPr>
          <a:xfrm>
            <a:off x="8266549" y="858982"/>
            <a:ext cx="374995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What We Do Better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F93482-A1E7-4E55-B8E5-7E0DFEC5DCFA}"/>
              </a:ext>
            </a:extLst>
          </p:cNvPr>
          <p:cNvSpPr txBox="1"/>
          <p:nvPr/>
        </p:nvSpPr>
        <p:spPr>
          <a:xfrm>
            <a:off x="8266548" y="4213747"/>
            <a:ext cx="374995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Potential Problems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1FC672-F5BD-472E-A113-41A62D08AF5D}"/>
              </a:ext>
            </a:extLst>
          </p:cNvPr>
          <p:cNvSpPr txBox="1"/>
          <p:nvPr/>
        </p:nvSpPr>
        <p:spPr>
          <a:xfrm>
            <a:off x="8266548" y="4583079"/>
            <a:ext cx="3749959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User Community is Very Satisfied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Attractive Features in One 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97% of Users Would Recommend to a Friend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6D0A5F0-2400-4DEC-BD09-6FE9708A85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125" y="136145"/>
            <a:ext cx="2515466" cy="69409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643E8BF7-3440-449D-8271-FBCB2C030742}"/>
              </a:ext>
            </a:extLst>
          </p:cNvPr>
          <p:cNvSpPr txBox="1"/>
          <p:nvPr/>
        </p:nvSpPr>
        <p:spPr>
          <a:xfrm>
            <a:off x="8266548" y="1266500"/>
            <a:ext cx="3749959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Case Management AND Accounting 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On Premise deployment option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PALS for practice areas (AL) court rules (AA and AL) and Forms (AL)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We develop, deliver, support, update and manage our products and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“One hand to shake” accountability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Option to be deployed in Abacus Private Cloud (APC) our Hosted Environment</a:t>
            </a:r>
          </a:p>
        </p:txBody>
      </p:sp>
    </p:spTree>
    <p:extLst>
      <p:ext uri="{BB962C8B-B14F-4D97-AF65-F5344CB8AC3E}">
        <p14:creationId xmlns:p14="http://schemas.microsoft.com/office/powerpoint/2010/main" val="4104495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F992ECD1-3379-422A-B79D-BEAE549B58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86" y="65666"/>
            <a:ext cx="2069523" cy="6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FD13B6E-5B21-47B4-825E-012C8740E8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2396" y="163658"/>
            <a:ext cx="2409825" cy="428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6EFFBBB-4BCB-4673-9B29-09B37D548028}"/>
              </a:ext>
            </a:extLst>
          </p:cNvPr>
          <p:cNvSpPr txBox="1"/>
          <p:nvPr/>
        </p:nvSpPr>
        <p:spPr>
          <a:xfrm>
            <a:off x="175491" y="858982"/>
            <a:ext cx="389774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Company Overview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0AB015-D6B1-4723-B944-EAEAF1676AE5}"/>
              </a:ext>
            </a:extLst>
          </p:cNvPr>
          <p:cNvSpPr txBox="1"/>
          <p:nvPr/>
        </p:nvSpPr>
        <p:spPr>
          <a:xfrm>
            <a:off x="175492" y="1228314"/>
            <a:ext cx="3897744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Cloud-based legal management, scheduling and accounting for small sized law firms with a handful of integrations including Outlook and QuickBooks Online.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D542E1-16BC-4CE4-BE8B-F280004217AD}"/>
              </a:ext>
            </a:extLst>
          </p:cNvPr>
          <p:cNvSpPr txBox="1"/>
          <p:nvPr/>
        </p:nvSpPr>
        <p:spPr>
          <a:xfrm>
            <a:off x="175489" y="2482218"/>
            <a:ext cx="389774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Product Highlights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818C9D-68CF-46D0-9D58-B13991030FC7}"/>
              </a:ext>
            </a:extLst>
          </p:cNvPr>
          <p:cNvSpPr txBox="1"/>
          <p:nvPr/>
        </p:nvSpPr>
        <p:spPr>
          <a:xfrm>
            <a:off x="175488" y="2851550"/>
            <a:ext cx="3897745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Software as a Service (SaaS)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3</a:t>
            </a:r>
            <a:r>
              <a:rPr lang="en-US" sz="1600" baseline="30000" dirty="0"/>
              <a:t>rd</a:t>
            </a:r>
            <a:r>
              <a:rPr lang="en-US" sz="1600" dirty="0"/>
              <a:t> Party Integrations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128-bit SSL encryption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Priced for Smaller Firms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Automated Document Production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Unlimited Data Storage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Web and Mobile App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Free Trial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Client Portal Login Notifications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5F8766-8150-4026-9A17-5A5856E66924}"/>
              </a:ext>
            </a:extLst>
          </p:cNvPr>
          <p:cNvSpPr txBox="1"/>
          <p:nvPr/>
        </p:nvSpPr>
        <p:spPr>
          <a:xfrm>
            <a:off x="175485" y="5582781"/>
            <a:ext cx="389774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Pricing/Model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A9035F-1511-49C7-8DA8-BC5A764707F1}"/>
              </a:ext>
            </a:extLst>
          </p:cNvPr>
          <p:cNvSpPr txBox="1"/>
          <p:nvPr/>
        </p:nvSpPr>
        <p:spPr>
          <a:xfrm>
            <a:off x="175483" y="5952113"/>
            <a:ext cx="3897745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$39/user/month (annual billing)</a:t>
            </a:r>
          </a:p>
          <a:p>
            <a:r>
              <a:rPr lang="en-US" sz="1600" dirty="0"/>
              <a:t>$49/user/month (monthly billing)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D36106-4C43-4C92-8C01-470E8004332A}"/>
              </a:ext>
            </a:extLst>
          </p:cNvPr>
          <p:cNvSpPr txBox="1"/>
          <p:nvPr/>
        </p:nvSpPr>
        <p:spPr>
          <a:xfrm>
            <a:off x="4221021" y="858982"/>
            <a:ext cx="389774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Strengths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9FF3C2-74FD-4152-9232-9D10B66961BA}"/>
              </a:ext>
            </a:extLst>
          </p:cNvPr>
          <p:cNvSpPr txBox="1"/>
          <p:nvPr/>
        </p:nvSpPr>
        <p:spPr>
          <a:xfrm>
            <a:off x="4221020" y="1228314"/>
            <a:ext cx="3897745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High availability and SLA of SaaS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Online, Webinar and Documented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24/7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MyCase App Bar and Open API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Integrations (Dropbox, G Suite, Google Calendar, QuickBooks Online, Outlook)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Staff Delegation and Workflow 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eSignature Integration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Electronic Payment Requests, ACH is Free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EF8267-16EF-4CC4-ADF6-F39D322AC3A7}"/>
              </a:ext>
            </a:extLst>
          </p:cNvPr>
          <p:cNvSpPr txBox="1"/>
          <p:nvPr/>
        </p:nvSpPr>
        <p:spPr>
          <a:xfrm>
            <a:off x="4221021" y="4213747"/>
            <a:ext cx="389774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Weaknesses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31CC94-87E0-4FAC-B26F-C2047A382E0F}"/>
              </a:ext>
            </a:extLst>
          </p:cNvPr>
          <p:cNvSpPr txBox="1"/>
          <p:nvPr/>
        </p:nvSpPr>
        <p:spPr>
          <a:xfrm>
            <a:off x="4221020" y="4583079"/>
            <a:ext cx="3897745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Designed for Small Firms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Clunkiness in Billing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Limited International Client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Changes Need to be Saved Manually (no auto save)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 on-premise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Difficult to Isolate Individual Time Tracking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A47911-4E46-48B5-AC0A-5935C4E11B4C}"/>
              </a:ext>
            </a:extLst>
          </p:cNvPr>
          <p:cNvSpPr txBox="1"/>
          <p:nvPr/>
        </p:nvSpPr>
        <p:spPr>
          <a:xfrm>
            <a:off x="8266549" y="858982"/>
            <a:ext cx="374995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What We Do Better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C9943C-3BE0-485C-A92D-FA53C3F31454}"/>
              </a:ext>
            </a:extLst>
          </p:cNvPr>
          <p:cNvSpPr txBox="1"/>
          <p:nvPr/>
        </p:nvSpPr>
        <p:spPr>
          <a:xfrm>
            <a:off x="8266548" y="1228314"/>
            <a:ext cx="3749959" cy="32932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Case Management AND Accounting 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On Premise deployment option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One price for all product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PALS for practice areas (AL) court rules (AA and AL) and Forms (AL)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Offer custom reporting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We develop, deliver, support, update and manage our products and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“One hand to shake” accountability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Option to be deployed in Abacus Private Cloud (APC) our Hosted Environment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F93482-A1E7-4E55-B8E5-7E0DFEC5DCFA}"/>
              </a:ext>
            </a:extLst>
          </p:cNvPr>
          <p:cNvSpPr txBox="1"/>
          <p:nvPr/>
        </p:nvSpPr>
        <p:spPr>
          <a:xfrm>
            <a:off x="8266549" y="4952411"/>
            <a:ext cx="374995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Potential Problems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1FC672-F5BD-472E-A113-41A62D08AF5D}"/>
              </a:ext>
            </a:extLst>
          </p:cNvPr>
          <p:cNvSpPr txBox="1"/>
          <p:nvPr/>
        </p:nvSpPr>
        <p:spPr>
          <a:xfrm>
            <a:off x="8266548" y="5321743"/>
            <a:ext cx="3749959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Price is competitive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Time to implement is lower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Free trial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Easier to learn the interface/workflow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Everything is in One Place</a:t>
            </a:r>
          </a:p>
        </p:txBody>
      </p:sp>
    </p:spTree>
    <p:extLst>
      <p:ext uri="{BB962C8B-B14F-4D97-AF65-F5344CB8AC3E}">
        <p14:creationId xmlns:p14="http://schemas.microsoft.com/office/powerpoint/2010/main" val="1444989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D13B6E-5B21-47B4-825E-012C8740E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396" y="163658"/>
            <a:ext cx="2409825" cy="428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6EFFBBB-4BCB-4673-9B29-09B37D548028}"/>
              </a:ext>
            </a:extLst>
          </p:cNvPr>
          <p:cNvSpPr txBox="1"/>
          <p:nvPr/>
        </p:nvSpPr>
        <p:spPr>
          <a:xfrm>
            <a:off x="175491" y="858982"/>
            <a:ext cx="389774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Company Overview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0AB015-D6B1-4723-B944-EAEAF1676AE5}"/>
              </a:ext>
            </a:extLst>
          </p:cNvPr>
          <p:cNvSpPr txBox="1"/>
          <p:nvPr/>
        </p:nvSpPr>
        <p:spPr>
          <a:xfrm>
            <a:off x="175492" y="1228314"/>
            <a:ext cx="389774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Web-based all-inclusive practice management, legal billing and accounting software.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D542E1-16BC-4CE4-BE8B-F280004217AD}"/>
              </a:ext>
            </a:extLst>
          </p:cNvPr>
          <p:cNvSpPr txBox="1"/>
          <p:nvPr/>
        </p:nvSpPr>
        <p:spPr>
          <a:xfrm>
            <a:off x="175489" y="2482218"/>
            <a:ext cx="389774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Product Highlights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818C9D-68CF-46D0-9D58-B13991030FC7}"/>
              </a:ext>
            </a:extLst>
          </p:cNvPr>
          <p:cNvSpPr txBox="1"/>
          <p:nvPr/>
        </p:nvSpPr>
        <p:spPr>
          <a:xfrm>
            <a:off x="175488" y="2851550"/>
            <a:ext cx="3897745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Email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Time &amp; Expense 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Trust (IOLTA) and Legal Business Accounting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Document Management/Assembly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Mobile App Access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Client Portal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Enterprise-Grade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Free, Unlimited Built-In Data/Document Storage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5F8766-8150-4026-9A17-5A5856E66924}"/>
              </a:ext>
            </a:extLst>
          </p:cNvPr>
          <p:cNvSpPr txBox="1"/>
          <p:nvPr/>
        </p:nvSpPr>
        <p:spPr>
          <a:xfrm>
            <a:off x="175488" y="5814352"/>
            <a:ext cx="389774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Pricing/Model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A9035F-1511-49C7-8DA8-BC5A764707F1}"/>
              </a:ext>
            </a:extLst>
          </p:cNvPr>
          <p:cNvSpPr txBox="1"/>
          <p:nvPr/>
        </p:nvSpPr>
        <p:spPr>
          <a:xfrm>
            <a:off x="175486" y="6183684"/>
            <a:ext cx="3897745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$69 per user/month (billed annually)</a:t>
            </a:r>
          </a:p>
          <a:p>
            <a:r>
              <a:rPr lang="en-US" sz="1600" dirty="0"/>
              <a:t>$79 per user/month (billed monthly)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D36106-4C43-4C92-8C01-470E8004332A}"/>
              </a:ext>
            </a:extLst>
          </p:cNvPr>
          <p:cNvSpPr txBox="1"/>
          <p:nvPr/>
        </p:nvSpPr>
        <p:spPr>
          <a:xfrm>
            <a:off x="4221021" y="858982"/>
            <a:ext cx="389774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Strengths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9FF3C2-74FD-4152-9232-9D10B66961BA}"/>
              </a:ext>
            </a:extLst>
          </p:cNvPr>
          <p:cNvSpPr txBox="1"/>
          <p:nvPr/>
        </p:nvSpPr>
        <p:spPr>
          <a:xfrm>
            <a:off x="4221020" y="1228314"/>
            <a:ext cx="3897745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User friendly design and simple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Data entry and reconciliation using automatic data feed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Customizable Chart of Accounts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Income Statement by Attorney, Department, Practice Area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Free 1:1 Training, Setup, and Unlimited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Free Login for External Accountant or Bookkeeper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Electronic (LEDES) Billing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Fee collections &amp; revenue distribution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EF8267-16EF-4CC4-ADF6-F39D322AC3A7}"/>
              </a:ext>
            </a:extLst>
          </p:cNvPr>
          <p:cNvSpPr txBox="1"/>
          <p:nvPr/>
        </p:nvSpPr>
        <p:spPr>
          <a:xfrm>
            <a:off x="4221015" y="4706189"/>
            <a:ext cx="389774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Weaknesses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31CC94-87E0-4FAC-B26F-C2047A382E0F}"/>
              </a:ext>
            </a:extLst>
          </p:cNvPr>
          <p:cNvSpPr txBox="1"/>
          <p:nvPr/>
        </p:nvSpPr>
        <p:spPr>
          <a:xfrm>
            <a:off x="4221015" y="5075521"/>
            <a:ext cx="3897745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 offline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Multi-tenant environment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A47911-4E46-48B5-AC0A-5935C4E11B4C}"/>
              </a:ext>
            </a:extLst>
          </p:cNvPr>
          <p:cNvSpPr txBox="1"/>
          <p:nvPr/>
        </p:nvSpPr>
        <p:spPr>
          <a:xfrm>
            <a:off x="8266549" y="858982"/>
            <a:ext cx="374995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What We Do Better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F93482-A1E7-4E55-B8E5-7E0DFEC5DCFA}"/>
              </a:ext>
            </a:extLst>
          </p:cNvPr>
          <p:cNvSpPr txBox="1"/>
          <p:nvPr/>
        </p:nvSpPr>
        <p:spPr>
          <a:xfrm>
            <a:off x="8327507" y="4706189"/>
            <a:ext cx="374995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Potential Problems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1FC672-F5BD-472E-A113-41A62D08AF5D}"/>
              </a:ext>
            </a:extLst>
          </p:cNvPr>
          <p:cNvSpPr txBox="1"/>
          <p:nvPr/>
        </p:nvSpPr>
        <p:spPr>
          <a:xfrm>
            <a:off x="8327508" y="5075521"/>
            <a:ext cx="3749959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User Community is Very Satisfied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Integrates with Gmail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Fully Integrated Practice Management, Billing and Accounting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99% customer retention rate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3E8BF7-3440-449D-8271-FBCB2C030742}"/>
              </a:ext>
            </a:extLst>
          </p:cNvPr>
          <p:cNvSpPr txBox="1"/>
          <p:nvPr/>
        </p:nvSpPr>
        <p:spPr>
          <a:xfrm>
            <a:off x="8266548" y="1266500"/>
            <a:ext cx="3749959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On Premise deployment option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PALS for practice areas (AL) court rules (AA and AL) and Forms (AL)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We develop, deliver, support, update and manage our products and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“One hand to shake” accountability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Option to be deployed in Abacus Private Cloud (APC) our Hosted Environment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49739AB-D15D-47A4-B00E-4791D60CDD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86" y="163658"/>
            <a:ext cx="220027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91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D13B6E-5B21-47B4-825E-012C8740E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2396" y="163658"/>
            <a:ext cx="2409825" cy="428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6EFFBBB-4BCB-4673-9B29-09B37D548028}"/>
              </a:ext>
            </a:extLst>
          </p:cNvPr>
          <p:cNvSpPr txBox="1"/>
          <p:nvPr/>
        </p:nvSpPr>
        <p:spPr>
          <a:xfrm>
            <a:off x="175491" y="858982"/>
            <a:ext cx="389774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Company Overview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0AB015-D6B1-4723-B944-EAEAF1676AE5}"/>
              </a:ext>
            </a:extLst>
          </p:cNvPr>
          <p:cNvSpPr txBox="1"/>
          <p:nvPr/>
        </p:nvSpPr>
        <p:spPr>
          <a:xfrm>
            <a:off x="175492" y="1228314"/>
            <a:ext cx="3897744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A complete cloud-based legal productivity solution for small law firms interested in case/task management, automated timekeeping and billing.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D542E1-16BC-4CE4-BE8B-F280004217AD}"/>
              </a:ext>
            </a:extLst>
          </p:cNvPr>
          <p:cNvSpPr txBox="1"/>
          <p:nvPr/>
        </p:nvSpPr>
        <p:spPr>
          <a:xfrm>
            <a:off x="175489" y="2482218"/>
            <a:ext cx="389774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Product Highlights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818C9D-68CF-46D0-9D58-B13991030FC7}"/>
              </a:ext>
            </a:extLst>
          </p:cNvPr>
          <p:cNvSpPr txBox="1"/>
          <p:nvPr/>
        </p:nvSpPr>
        <p:spPr>
          <a:xfrm>
            <a:off x="175488" y="2851550"/>
            <a:ext cx="3897745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Automated Legal 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Automatic Time 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Document Assembly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Mobile App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Case/Email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eSignature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Billing and Invoicing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Trust Accounting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Digital Filing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5F8766-8150-4026-9A17-5A5856E66924}"/>
              </a:ext>
            </a:extLst>
          </p:cNvPr>
          <p:cNvSpPr txBox="1"/>
          <p:nvPr/>
        </p:nvSpPr>
        <p:spPr>
          <a:xfrm>
            <a:off x="175488" y="5814352"/>
            <a:ext cx="3897745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Pricing/Model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A9035F-1511-49C7-8DA8-BC5A764707F1}"/>
              </a:ext>
            </a:extLst>
          </p:cNvPr>
          <p:cNvSpPr txBox="1"/>
          <p:nvPr/>
        </p:nvSpPr>
        <p:spPr>
          <a:xfrm>
            <a:off x="175486" y="6183684"/>
            <a:ext cx="3897745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Pricing is not available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D36106-4C43-4C92-8C01-470E8004332A}"/>
              </a:ext>
            </a:extLst>
          </p:cNvPr>
          <p:cNvSpPr txBox="1"/>
          <p:nvPr/>
        </p:nvSpPr>
        <p:spPr>
          <a:xfrm>
            <a:off x="4221021" y="858982"/>
            <a:ext cx="389774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Strengths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9FF3C2-74FD-4152-9232-9D10B66961BA}"/>
              </a:ext>
            </a:extLst>
          </p:cNvPr>
          <p:cNvSpPr txBox="1"/>
          <p:nvPr/>
        </p:nvSpPr>
        <p:spPr>
          <a:xfrm>
            <a:off x="4221020" y="1228314"/>
            <a:ext cx="3897745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Free Demo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Smokeball AI Automatically Captures Billable Items and Ensures Reporting and Billing are Engaged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In-Person, Online, Webinar and Documented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Microsoft Office Integration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Intuitive UI With Effective Workflow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Integration with ScanSnap, Campaign Monitor, RingCentral, InfoTrack, QBO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Ability to Search for Files Based on Document Contents Rather Than Title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EF8267-16EF-4CC4-ADF6-F39D322AC3A7}"/>
              </a:ext>
            </a:extLst>
          </p:cNvPr>
          <p:cNvSpPr txBox="1"/>
          <p:nvPr/>
        </p:nvSpPr>
        <p:spPr>
          <a:xfrm>
            <a:off x="4221013" y="4336857"/>
            <a:ext cx="389774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Weaknesses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31CC94-87E0-4FAC-B26F-C2047A382E0F}"/>
              </a:ext>
            </a:extLst>
          </p:cNvPr>
          <p:cNvSpPr txBox="1"/>
          <p:nvPr/>
        </p:nvSpPr>
        <p:spPr>
          <a:xfrm>
            <a:off x="4221013" y="4706189"/>
            <a:ext cx="3897745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Not Customizable for User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Data From Other Software Cannot be Imported or Converted to Smokeball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Reporting Ability is Lacking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Useful Features Touted During Demos Disrupt Normal Billing Workflow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Geared towards smaller firms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A47911-4E46-48B5-AC0A-5935C4E11B4C}"/>
              </a:ext>
            </a:extLst>
          </p:cNvPr>
          <p:cNvSpPr txBox="1"/>
          <p:nvPr/>
        </p:nvSpPr>
        <p:spPr>
          <a:xfrm>
            <a:off x="8266549" y="858982"/>
            <a:ext cx="374995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What We Do Better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C9943C-3BE0-485C-A92D-FA53C3F31454}"/>
              </a:ext>
            </a:extLst>
          </p:cNvPr>
          <p:cNvSpPr txBox="1"/>
          <p:nvPr/>
        </p:nvSpPr>
        <p:spPr>
          <a:xfrm>
            <a:off x="8266548" y="1228314"/>
            <a:ext cx="3749959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F93482-A1E7-4E55-B8E5-7E0DFEC5DCFA}"/>
              </a:ext>
            </a:extLst>
          </p:cNvPr>
          <p:cNvSpPr txBox="1"/>
          <p:nvPr/>
        </p:nvSpPr>
        <p:spPr>
          <a:xfrm>
            <a:off x="8266548" y="4633555"/>
            <a:ext cx="374995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Potential Problems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91FC672-F5BD-472E-A113-41A62D08AF5D}"/>
              </a:ext>
            </a:extLst>
          </p:cNvPr>
          <p:cNvSpPr txBox="1"/>
          <p:nvPr/>
        </p:nvSpPr>
        <p:spPr>
          <a:xfrm>
            <a:off x="8266547" y="5002877"/>
            <a:ext cx="3749959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UI is Easy to Learn and Maintain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eSignature Support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FDB161-F7FA-4A15-AAA2-1A1D7973F4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173" y="157348"/>
            <a:ext cx="2949808" cy="53959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53DE56F-411F-42A2-9BBD-88249215B466}"/>
              </a:ext>
            </a:extLst>
          </p:cNvPr>
          <p:cNvSpPr txBox="1"/>
          <p:nvPr/>
        </p:nvSpPr>
        <p:spPr>
          <a:xfrm>
            <a:off x="8266548" y="1228314"/>
            <a:ext cx="3749959" cy="32932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Case Management AND Accounting 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On Premise deployment option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One price for all product features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PALS for practice areas (AL) court rules (AA and AL) and Forms (AL)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Offer custom reporting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We develop, deliver, support, update and manage our products and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“One hand to shake” accountability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Option to be deployed in Abacus Private Cloud (APC) our Hosted Environment</a:t>
            </a:r>
          </a:p>
        </p:txBody>
      </p:sp>
    </p:spTree>
    <p:extLst>
      <p:ext uri="{BB962C8B-B14F-4D97-AF65-F5344CB8AC3E}">
        <p14:creationId xmlns:p14="http://schemas.microsoft.com/office/powerpoint/2010/main" val="4067738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4869</TotalTime>
  <Words>1175</Words>
  <Application>Microsoft Office PowerPoint</Application>
  <PresentationFormat>Widescreen</PresentationFormat>
  <Paragraphs>208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Fuu de Lemos</dc:creator>
  <cp:lastModifiedBy>Tomas Suros</cp:lastModifiedBy>
  <cp:revision>27</cp:revision>
  <dcterms:created xsi:type="dcterms:W3CDTF">2019-10-25T15:11:27Z</dcterms:created>
  <dcterms:modified xsi:type="dcterms:W3CDTF">2019-11-04T20:23:26Z</dcterms:modified>
</cp:coreProperties>
</file>