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447" r:id="rId1"/>
  </p:sldMasterIdLst>
  <p:sldIdLst>
    <p:sldId id="256" r:id="rId2"/>
    <p:sldId id="258" r:id="rId3"/>
    <p:sldId id="284" r:id="rId4"/>
    <p:sldId id="260" r:id="rId5"/>
    <p:sldId id="264" r:id="rId6"/>
    <p:sldId id="267" r:id="rId7"/>
    <p:sldId id="285" r:id="rId8"/>
    <p:sldId id="265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6" r:id="rId19"/>
    <p:sldId id="283" r:id="rId20"/>
    <p:sldId id="288" r:id="rId21"/>
    <p:sldId id="289" r:id="rId22"/>
  </p:sldIdLst>
  <p:sldSz cx="12192000" cy="6858000"/>
  <p:notesSz cx="6858000" cy="9144000"/>
  <p:embeddedFontLst>
    <p:embeddedFont>
      <p:font typeface="Segoe UI Symbol" panose="020B0502040204020203" pitchFamily="34" charset="0"/>
      <p:regular r:id="rId23"/>
    </p:embeddedFont>
    <p:embeddedFont>
      <p:font typeface="Corbel" panose="020B050302020402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User Distribution by Firm Size</a:t>
            </a:r>
          </a:p>
        </c:rich>
      </c:tx>
      <c:layout>
        <c:manualLayout>
          <c:xMode val="edge"/>
          <c:yMode val="edge"/>
          <c:x val="9.6775896606953182E-2"/>
          <c:y val="2.77267741019666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User Distribution of Firm Size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5897-4453-816A-65588CD7321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5897-4453-816A-65588CD7321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5897-4453-816A-65588CD7321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5897-4453-816A-65588CD7321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5897-4453-816A-65588CD7321A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5897-4453-816A-65588CD732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50-100</c:v>
                </c:pt>
                <c:pt idx="1">
                  <c:v>20-49</c:v>
                </c:pt>
                <c:pt idx="2">
                  <c:v>15-19</c:v>
                </c:pt>
                <c:pt idx="3">
                  <c:v>10-14</c:v>
                </c:pt>
                <c:pt idx="4">
                  <c:v>6-9</c:v>
                </c:pt>
                <c:pt idx="5">
                  <c:v>1-5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</c:v>
                </c:pt>
                <c:pt idx="1">
                  <c:v>16</c:v>
                </c:pt>
                <c:pt idx="2">
                  <c:v>11</c:v>
                </c:pt>
                <c:pt idx="3">
                  <c:v>20</c:v>
                </c:pt>
                <c:pt idx="4">
                  <c:v>22</c:v>
                </c:pt>
                <c:pt idx="5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97-4453-816A-65588CD7321A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Trade Show Activity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Sheet1!$H$2:$H$13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Sheet1!$I$2:$I$13</c:f>
              <c:numCache>
                <c:formatCode>General</c:formatCode>
                <c:ptCount val="12"/>
                <c:pt idx="0">
                  <c:v>28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14</c:v>
                </c:pt>
                <c:pt idx="5">
                  <c:v>14</c:v>
                </c:pt>
                <c:pt idx="6">
                  <c:v>12</c:v>
                </c:pt>
                <c:pt idx="7">
                  <c:v>26</c:v>
                </c:pt>
                <c:pt idx="8">
                  <c:v>22</c:v>
                </c:pt>
                <c:pt idx="9">
                  <c:v>16</c:v>
                </c:pt>
                <c:pt idx="10">
                  <c:v>35</c:v>
                </c:pt>
                <c:pt idx="1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DB-4978-9C23-F508BACE4C4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1429168"/>
        <c:axId val="431424576"/>
      </c:barChart>
      <c:catAx>
        <c:axId val="43142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424576"/>
        <c:crosses val="autoZero"/>
        <c:auto val="1"/>
        <c:lblAlgn val="ctr"/>
        <c:lblOffset val="100"/>
        <c:noMultiLvlLbl val="0"/>
      </c:catAx>
      <c:valAx>
        <c:axId val="431424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429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0"/>
    </c:view3D>
    <c:floor>
      <c:thickness val="0"/>
      <c:spPr>
        <a:noFill/>
        <a:ln w="9525" cap="flat" cmpd="sng" algn="ctr">
          <a:solidFill>
            <a:schemeClr val="tx1">
              <a:lumMod val="15000"/>
              <a:lumOff val="85000"/>
            </a:schemeClr>
          </a:solidFill>
          <a:round/>
        </a:ln>
        <a:effectLst/>
        <a:sp3d contourW="9525">
          <a:contourClr>
            <a:schemeClr val="tx1">
              <a:lumMod val="15000"/>
              <a:lumOff val="8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273458005249343E-2"/>
          <c:y val="0.10054636920384952"/>
          <c:w val="0.9359426673228346"/>
          <c:h val="0.74877019539224265"/>
        </c:manualLayout>
      </c:layout>
      <c:area3D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Trade Shows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28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14</c:v>
                </c:pt>
                <c:pt idx="5">
                  <c:v>14</c:v>
                </c:pt>
                <c:pt idx="6">
                  <c:v>12</c:v>
                </c:pt>
                <c:pt idx="7">
                  <c:v>26</c:v>
                </c:pt>
                <c:pt idx="8">
                  <c:v>22</c:v>
                </c:pt>
                <c:pt idx="9">
                  <c:v>16</c:v>
                </c:pt>
                <c:pt idx="10">
                  <c:v>35</c:v>
                </c:pt>
                <c:pt idx="1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73-4BED-9721-24701A1E55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 Sales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24</c:v>
                </c:pt>
                <c:pt idx="1">
                  <c:v>7</c:v>
                </c:pt>
                <c:pt idx="2">
                  <c:v>4</c:v>
                </c:pt>
                <c:pt idx="3">
                  <c:v>5</c:v>
                </c:pt>
                <c:pt idx="4">
                  <c:v>26</c:v>
                </c:pt>
                <c:pt idx="5">
                  <c:v>25</c:v>
                </c:pt>
                <c:pt idx="6">
                  <c:v>36</c:v>
                </c:pt>
                <c:pt idx="7">
                  <c:v>31</c:v>
                </c:pt>
                <c:pt idx="8">
                  <c:v>20</c:v>
                </c:pt>
                <c:pt idx="9">
                  <c:v>18</c:v>
                </c:pt>
                <c:pt idx="10">
                  <c:v>39</c:v>
                </c:pt>
                <c:pt idx="1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73-4BED-9721-24701A1E55C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Demo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37</c:v>
                </c:pt>
                <c:pt idx="1">
                  <c:v>19</c:v>
                </c:pt>
                <c:pt idx="2">
                  <c:v>19</c:v>
                </c:pt>
                <c:pt idx="3">
                  <c:v>34</c:v>
                </c:pt>
                <c:pt idx="4">
                  <c:v>84</c:v>
                </c:pt>
                <c:pt idx="5">
                  <c:v>145</c:v>
                </c:pt>
                <c:pt idx="6">
                  <c:v>145</c:v>
                </c:pt>
                <c:pt idx="7">
                  <c:v>104</c:v>
                </c:pt>
                <c:pt idx="8">
                  <c:v>99</c:v>
                </c:pt>
                <c:pt idx="9">
                  <c:v>89</c:v>
                </c:pt>
                <c:pt idx="10">
                  <c:v>168</c:v>
                </c:pt>
                <c:pt idx="11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73-4BED-9721-24701A1E5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5860808"/>
        <c:axId val="565856544"/>
        <c:axId val="339765208"/>
      </c:area3DChart>
      <c:catAx>
        <c:axId val="565860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856544"/>
        <c:crosses val="autoZero"/>
        <c:auto val="1"/>
        <c:lblAlgn val="ctr"/>
        <c:lblOffset val="100"/>
        <c:noMultiLvlLbl val="0"/>
      </c:catAx>
      <c:valAx>
        <c:axId val="565856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860808"/>
        <c:crosses val="autoZero"/>
        <c:crossBetween val="midCat"/>
      </c:valAx>
      <c:serAx>
        <c:axId val="339765208"/>
        <c:scaling>
          <c:orientation val="minMax"/>
        </c:scaling>
        <c:delete val="1"/>
        <c:axPos val="b"/>
        <c:majorTickMark val="out"/>
        <c:minorTickMark val="none"/>
        <c:tickLblPos val="nextTo"/>
        <c:crossAx val="565856544"/>
        <c:crosses val="autoZero"/>
      </c:ser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Training &amp; Support time utilization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0"/>
    </c:view3D>
    <c:floor>
      <c:thickness val="0"/>
      <c:spPr>
        <a:noFill/>
        <a:ln w="9525" cap="flat" cmpd="sng" algn="ctr">
          <a:solidFill>
            <a:schemeClr val="tx1">
              <a:lumMod val="15000"/>
              <a:lumOff val="85000"/>
            </a:schemeClr>
          </a:solidFill>
          <a:round/>
        </a:ln>
        <a:effectLst/>
        <a:sp3d contourW="9525">
          <a:contourClr>
            <a:schemeClr val="tx1">
              <a:lumMod val="15000"/>
              <a:lumOff val="8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area3DChart>
        <c:grouping val="standar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numRef>
              <c:f>Summary!$B$4:$B$21</c:f>
              <c:numCache>
                <c:formatCode>[$-409]mmm\-yy;@</c:formatCode>
                <c:ptCount val="18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</c:numCache>
            </c:numRef>
          </c:cat>
          <c:val>
            <c:numRef>
              <c:f>Summary!$C$4:$C$21</c:f>
              <c:numCache>
                <c:formatCode>0.0</c:formatCode>
                <c:ptCount val="18"/>
                <c:pt idx="0">
                  <c:v>162</c:v>
                </c:pt>
                <c:pt idx="1">
                  <c:v>98</c:v>
                </c:pt>
                <c:pt idx="2">
                  <c:v>24.5</c:v>
                </c:pt>
                <c:pt idx="3">
                  <c:v>13.75</c:v>
                </c:pt>
                <c:pt idx="4">
                  <c:v>19</c:v>
                </c:pt>
                <c:pt idx="5">
                  <c:v>61.75</c:v>
                </c:pt>
                <c:pt idx="6">
                  <c:v>111.09</c:v>
                </c:pt>
                <c:pt idx="7">
                  <c:v>109.75</c:v>
                </c:pt>
                <c:pt idx="8">
                  <c:v>92.55</c:v>
                </c:pt>
                <c:pt idx="9">
                  <c:v>75.5</c:v>
                </c:pt>
                <c:pt idx="10">
                  <c:v>136</c:v>
                </c:pt>
                <c:pt idx="11">
                  <c:v>180.5</c:v>
                </c:pt>
                <c:pt idx="12">
                  <c:v>189.75</c:v>
                </c:pt>
                <c:pt idx="13">
                  <c:v>113.75</c:v>
                </c:pt>
                <c:pt idx="14">
                  <c:v>47.5</c:v>
                </c:pt>
                <c:pt idx="15">
                  <c:v>23.5</c:v>
                </c:pt>
                <c:pt idx="16">
                  <c:v>75.75</c:v>
                </c:pt>
                <c:pt idx="17">
                  <c:v>70.5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12-4CB4-9616-4C7207ACD9B5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numRef>
              <c:f>Summary!$B$4:$B$21</c:f>
              <c:numCache>
                <c:formatCode>[$-409]mmm\-yy;@</c:formatCode>
                <c:ptCount val="18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</c:numCache>
            </c:numRef>
          </c:cat>
          <c:val>
            <c:numRef>
              <c:f>Summary!$D$4:$D$21</c:f>
              <c:numCache>
                <c:formatCode>0</c:formatCode>
                <c:ptCount val="18"/>
                <c:pt idx="0">
                  <c:v>237</c:v>
                </c:pt>
                <c:pt idx="1">
                  <c:v>161</c:v>
                </c:pt>
                <c:pt idx="2">
                  <c:v>52</c:v>
                </c:pt>
                <c:pt idx="3">
                  <c:v>34</c:v>
                </c:pt>
                <c:pt idx="4">
                  <c:v>50</c:v>
                </c:pt>
                <c:pt idx="5">
                  <c:v>86</c:v>
                </c:pt>
                <c:pt idx="6">
                  <c:v>153</c:v>
                </c:pt>
                <c:pt idx="7">
                  <c:v>159</c:v>
                </c:pt>
                <c:pt idx="8">
                  <c:v>159</c:v>
                </c:pt>
                <c:pt idx="9">
                  <c:v>119</c:v>
                </c:pt>
                <c:pt idx="10">
                  <c:v>189</c:v>
                </c:pt>
                <c:pt idx="11">
                  <c:v>244</c:v>
                </c:pt>
                <c:pt idx="12">
                  <c:v>275</c:v>
                </c:pt>
                <c:pt idx="13">
                  <c:v>172</c:v>
                </c:pt>
                <c:pt idx="14">
                  <c:v>70</c:v>
                </c:pt>
                <c:pt idx="15">
                  <c:v>61</c:v>
                </c:pt>
                <c:pt idx="16">
                  <c:v>98</c:v>
                </c:pt>
                <c:pt idx="17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12-4CB4-9616-4C7207ACD9B5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  <a:sp3d/>
          </c:spPr>
          <c:cat>
            <c:numRef>
              <c:f>Summary!$B$4:$B$21</c:f>
              <c:numCache>
                <c:formatCode>[$-409]mmm\-yy;@</c:formatCode>
                <c:ptCount val="18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</c:numCache>
            </c:numRef>
          </c:cat>
          <c:val>
            <c:numRef>
              <c:f>Summary!$E$4:$E$21</c:f>
              <c:numCache>
                <c:formatCode>0.0</c:formatCode>
                <c:ptCount val="18"/>
                <c:pt idx="0">
                  <c:v>150.5</c:v>
                </c:pt>
                <c:pt idx="1">
                  <c:v>43.5</c:v>
                </c:pt>
                <c:pt idx="2">
                  <c:v>0</c:v>
                </c:pt>
                <c:pt idx="3">
                  <c:v>0</c:v>
                </c:pt>
                <c:pt idx="4">
                  <c:v>7.5</c:v>
                </c:pt>
                <c:pt idx="5">
                  <c:v>81.25</c:v>
                </c:pt>
                <c:pt idx="6">
                  <c:v>116</c:v>
                </c:pt>
                <c:pt idx="7">
                  <c:v>213.5</c:v>
                </c:pt>
                <c:pt idx="8">
                  <c:v>55.75</c:v>
                </c:pt>
                <c:pt idx="9">
                  <c:v>98</c:v>
                </c:pt>
                <c:pt idx="10">
                  <c:v>185.75</c:v>
                </c:pt>
                <c:pt idx="11">
                  <c:v>148</c:v>
                </c:pt>
                <c:pt idx="12">
                  <c:v>159.5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14.5</c:v>
                </c:pt>
                <c:pt idx="17">
                  <c:v>46.5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12-4CB4-9616-4C7207ACD9B5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  <a:sp3d/>
          </c:spPr>
          <c:cat>
            <c:numRef>
              <c:f>Summary!$B$4:$B$21</c:f>
              <c:numCache>
                <c:formatCode>[$-409]mmm\-yy;@</c:formatCode>
                <c:ptCount val="18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</c:numCache>
            </c:numRef>
          </c:cat>
          <c:val>
            <c:numRef>
              <c:f>Summary!$H$4:$H$20</c:f>
              <c:numCache>
                <c:formatCode>0.0</c:formatCode>
                <c:ptCount val="17"/>
                <c:pt idx="0">
                  <c:v>241.75</c:v>
                </c:pt>
                <c:pt idx="1">
                  <c:v>53.25</c:v>
                </c:pt>
                <c:pt idx="2">
                  <c:v>0</c:v>
                </c:pt>
                <c:pt idx="3">
                  <c:v>0</c:v>
                </c:pt>
                <c:pt idx="4">
                  <c:v>40.75</c:v>
                </c:pt>
                <c:pt idx="5">
                  <c:v>107</c:v>
                </c:pt>
                <c:pt idx="6">
                  <c:v>122.26</c:v>
                </c:pt>
                <c:pt idx="7">
                  <c:v>273.75</c:v>
                </c:pt>
                <c:pt idx="8">
                  <c:v>168.28</c:v>
                </c:pt>
                <c:pt idx="9">
                  <c:v>185.5</c:v>
                </c:pt>
                <c:pt idx="10">
                  <c:v>183.76</c:v>
                </c:pt>
                <c:pt idx="11">
                  <c:v>183.75</c:v>
                </c:pt>
                <c:pt idx="12">
                  <c:v>161.25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20.25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12-4CB4-9616-4C7207ACD9B5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  <a:sp3d/>
          </c:spPr>
          <c:cat>
            <c:numRef>
              <c:f>Summary!$B$4:$B$21</c:f>
              <c:numCache>
                <c:formatCode>[$-409]mmm\-yy;@</c:formatCode>
                <c:ptCount val="18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</c:numCache>
            </c:numRef>
          </c:cat>
          <c:val>
            <c:numRef>
              <c:f>Summary!$G$4:$G$21</c:f>
              <c:numCache>
                <c:formatCode>0.0</c:formatCode>
                <c:ptCount val="18"/>
                <c:pt idx="0">
                  <c:v>41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38</c:v>
                </c:pt>
                <c:pt idx="5">
                  <c:v>149.5</c:v>
                </c:pt>
                <c:pt idx="6">
                  <c:v>0</c:v>
                </c:pt>
                <c:pt idx="7">
                  <c:v>25</c:v>
                </c:pt>
                <c:pt idx="8">
                  <c:v>60.5</c:v>
                </c:pt>
                <c:pt idx="9">
                  <c:v>45.25</c:v>
                </c:pt>
                <c:pt idx="10">
                  <c:v>62.5</c:v>
                </c:pt>
                <c:pt idx="11">
                  <c:v>47</c:v>
                </c:pt>
                <c:pt idx="12">
                  <c:v>35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12-4CB4-9616-4C7207ACD9B5}"/>
            </c:ext>
          </c:extLst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  <a:sp3d/>
          </c:spPr>
          <c:cat>
            <c:numRef>
              <c:f>Summary!$B$4:$B$21</c:f>
              <c:numCache>
                <c:formatCode>[$-409]mmm\-yy;@</c:formatCode>
                <c:ptCount val="18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</c:numCache>
            </c:numRef>
          </c:cat>
          <c:val>
            <c:numRef>
              <c:f>Summary!$H$4:$H$21</c:f>
              <c:numCache>
                <c:formatCode>0.0</c:formatCode>
                <c:ptCount val="18"/>
                <c:pt idx="0">
                  <c:v>241.75</c:v>
                </c:pt>
                <c:pt idx="1">
                  <c:v>53.25</c:v>
                </c:pt>
                <c:pt idx="2">
                  <c:v>0</c:v>
                </c:pt>
                <c:pt idx="3">
                  <c:v>0</c:v>
                </c:pt>
                <c:pt idx="4">
                  <c:v>40.75</c:v>
                </c:pt>
                <c:pt idx="5">
                  <c:v>107</c:v>
                </c:pt>
                <c:pt idx="6">
                  <c:v>122.26</c:v>
                </c:pt>
                <c:pt idx="7">
                  <c:v>273.75</c:v>
                </c:pt>
                <c:pt idx="8">
                  <c:v>168.28</c:v>
                </c:pt>
                <c:pt idx="9">
                  <c:v>185.5</c:v>
                </c:pt>
                <c:pt idx="10">
                  <c:v>183.76</c:v>
                </c:pt>
                <c:pt idx="11">
                  <c:v>183.75</c:v>
                </c:pt>
                <c:pt idx="12">
                  <c:v>161.25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20.25</c:v>
                </c:pt>
                <c:pt idx="17">
                  <c:v>139.75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C12-4CB4-9616-4C7207ACD9B5}"/>
            </c:ext>
          </c:extLst>
        </c:ser>
        <c:ser>
          <c:idx val="6"/>
          <c:order val="6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cat>
            <c:numRef>
              <c:f>Summary!$B$4:$B$21</c:f>
              <c:numCache>
                <c:formatCode>[$-409]mmm\-yy;@</c:formatCode>
                <c:ptCount val="18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</c:numCache>
            </c:numRef>
          </c:cat>
          <c:val>
            <c:numRef>
              <c:f>Summary!$I$4:$I$21</c:f>
              <c:numCache>
                <c:formatCode>0.0</c:formatCode>
                <c:ptCount val="18"/>
                <c:pt idx="0">
                  <c:v>42</c:v>
                </c:pt>
                <c:pt idx="1">
                  <c:v>66</c:v>
                </c:pt>
                <c:pt idx="2">
                  <c:v>82</c:v>
                </c:pt>
                <c:pt idx="3">
                  <c:v>43</c:v>
                </c:pt>
                <c:pt idx="4">
                  <c:v>12</c:v>
                </c:pt>
                <c:pt idx="5">
                  <c:v>18</c:v>
                </c:pt>
                <c:pt idx="6">
                  <c:v>8</c:v>
                </c:pt>
                <c:pt idx="7">
                  <c:v>32</c:v>
                </c:pt>
                <c:pt idx="8">
                  <c:v>12</c:v>
                </c:pt>
                <c:pt idx="9">
                  <c:v>6</c:v>
                </c:pt>
                <c:pt idx="10">
                  <c:v>17</c:v>
                </c:pt>
                <c:pt idx="11">
                  <c:v>20</c:v>
                </c:pt>
                <c:pt idx="12">
                  <c:v>62</c:v>
                </c:pt>
                <c:pt idx="13">
                  <c:v>55</c:v>
                </c:pt>
                <c:pt idx="14">
                  <c:v>32</c:v>
                </c:pt>
                <c:pt idx="15">
                  <c:v>102</c:v>
                </c:pt>
                <c:pt idx="16">
                  <c:v>104.75</c:v>
                </c:pt>
                <c:pt idx="17">
                  <c:v>46.33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C12-4CB4-9616-4C7207ACD9B5}"/>
            </c:ext>
          </c:extLst>
        </c:ser>
        <c:ser>
          <c:idx val="7"/>
          <c:order val="7"/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cat>
            <c:numRef>
              <c:f>Summary!$B$4:$B$21</c:f>
              <c:numCache>
                <c:formatCode>[$-409]mmm\-yy;@</c:formatCode>
                <c:ptCount val="18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</c:numCache>
            </c:numRef>
          </c:cat>
          <c:val>
            <c:numRef>
              <c:f>Summary!$J$4:$J$21</c:f>
              <c:numCache>
                <c:formatCode>0.0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5</c:v>
                </c:pt>
                <c:pt idx="15">
                  <c:v>123.25</c:v>
                </c:pt>
                <c:pt idx="16">
                  <c:v>2.5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C12-4CB4-9616-4C7207ACD9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0895872"/>
        <c:axId val="450892592"/>
        <c:axId val="504067712"/>
      </c:area3DChart>
      <c:dateAx>
        <c:axId val="450895872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892592"/>
        <c:crosses val="autoZero"/>
        <c:auto val="1"/>
        <c:lblOffset val="100"/>
        <c:baseTimeUnit val="months"/>
      </c:dateAx>
      <c:valAx>
        <c:axId val="450892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895872"/>
        <c:crosses val="autoZero"/>
        <c:crossBetween val="midCat"/>
      </c:valAx>
      <c:serAx>
        <c:axId val="504067712"/>
        <c:scaling>
          <c:orientation val="minMax"/>
        </c:scaling>
        <c:delete val="1"/>
        <c:axPos val="b"/>
        <c:majorTickMark val="out"/>
        <c:minorTickMark val="none"/>
        <c:tickLblPos val="nextTo"/>
        <c:crossAx val="450892592"/>
        <c:crosses val="autoZero"/>
      </c:ser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1953-54C2-48F4-A043-20453796C006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C436-9AED-4A45-B96E-0C20B48F7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53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C436-9AED-4A45-B96E-0C20B48F7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89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C436-9AED-4A45-B96E-0C20B48F7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78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C436-9AED-4A45-B96E-0C20B48F722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223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C436-9AED-4A45-B96E-0C20B48F7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5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C436-9AED-4A45-B96E-0C20B48F7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30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C436-9AED-4A45-B96E-0C20B48F7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76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C436-9AED-4A45-B96E-0C20B48F7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6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C436-9AED-4A45-B96E-0C20B48F7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13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1953-54C2-48F4-A043-20453796C006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C436-9AED-4A45-B96E-0C20B48F7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87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C436-9AED-4A45-B96E-0C20B48F7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55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C436-9AED-4A45-B96E-0C20B48F7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44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C436-9AED-4A45-B96E-0C20B48F7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52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C436-9AED-4A45-B96E-0C20B48F7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15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C436-9AED-4A45-B96E-0C20B48F7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33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C436-9AED-4A45-B96E-0C20B48F7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21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C436-9AED-4A45-B96E-0C20B48F7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81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8624D31-43A5-475A-80CF-332C9F6DCF35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4BBC436-9AED-4A45-B96E-0C20B48F7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173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48" r:id="rId1"/>
    <p:sldLayoutId id="2147484449" r:id="rId2"/>
    <p:sldLayoutId id="2147484450" r:id="rId3"/>
    <p:sldLayoutId id="2147484451" r:id="rId4"/>
    <p:sldLayoutId id="2147484452" r:id="rId5"/>
    <p:sldLayoutId id="2147484453" r:id="rId6"/>
    <p:sldLayoutId id="2147484454" r:id="rId7"/>
    <p:sldLayoutId id="2147484455" r:id="rId8"/>
    <p:sldLayoutId id="2147484456" r:id="rId9"/>
    <p:sldLayoutId id="2147484457" r:id="rId10"/>
    <p:sldLayoutId id="2147484458" r:id="rId11"/>
    <p:sldLayoutId id="2147484459" r:id="rId12"/>
    <p:sldLayoutId id="2147484460" r:id="rId13"/>
    <p:sldLayoutId id="2147484461" r:id="rId14"/>
    <p:sldLayoutId id="2147484462" r:id="rId15"/>
    <p:sldLayoutId id="2147484463" r:id="rId16"/>
    <p:sldLayoutId id="214748446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officetools/review/226230095/ea01e37f4b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9031128-2813-4D98-9703-96A6DA34E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69" y="1576037"/>
            <a:ext cx="5725411" cy="3335052"/>
          </a:xfrm>
          <a:prstGeom prst="rect">
            <a:avLst/>
          </a:prstGeom>
          <a:effectLst>
            <a:reflection blurRad="38100" stA="52000" endA="300" endPos="30000" dir="5400000" sy="-100000" algn="bl" rotWithShape="0"/>
            <a:softEdge rad="1905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48F4D1-DF10-41C9-914C-DDB33A472510}"/>
              </a:ext>
            </a:extLst>
          </p:cNvPr>
          <p:cNvSpPr/>
          <p:nvPr/>
        </p:nvSpPr>
        <p:spPr>
          <a:xfrm>
            <a:off x="5909480" y="467845"/>
            <a:ext cx="6096000" cy="5594352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Introduction to OfficeTools and its scope within the Public Accounting Profession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This is a general overview of the profession and the applications place within it. </a:t>
            </a:r>
          </a:p>
          <a:p>
            <a:pPr marR="0"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This session sets the foundation for “What is” OfficeTools and “Why” Accounting professionals need it.</a:t>
            </a:r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This course should be attended by anyone who will be working with OfficeTools applications or clients. </a:t>
            </a:r>
          </a:p>
          <a:p>
            <a:pPr algn="ctr"/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Video demonstration with sound is included</a:t>
            </a:r>
            <a:endParaRPr lang="en-US" sz="2000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FD483A50-F7D4-4BCB-BC85-1A6848C78C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538" y="518614"/>
            <a:ext cx="5327176" cy="545911"/>
          </a:xfrm>
        </p:spPr>
        <p:txBody>
          <a:bodyPr>
            <a:norm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Course: 1 Introduction to OfficeTools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2971AA-479B-4EF7-848E-D2A196FF1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5609"/>
            <a:ext cx="3106133" cy="8475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F413DF-DDA5-49DA-9619-FC88997A0EF1}"/>
              </a:ext>
            </a:extLst>
          </p:cNvPr>
          <p:cNvSpPr txBox="1"/>
          <p:nvPr/>
        </p:nvSpPr>
        <p:spPr>
          <a:xfrm>
            <a:off x="10721132" y="6532331"/>
            <a:ext cx="16945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Created by : Philip Phares</a:t>
            </a:r>
          </a:p>
        </p:txBody>
      </p:sp>
    </p:spTree>
    <p:extLst>
      <p:ext uri="{BB962C8B-B14F-4D97-AF65-F5344CB8AC3E}">
        <p14:creationId xmlns:p14="http://schemas.microsoft.com/office/powerpoint/2010/main" val="334119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1D3C32B2-5FDC-47DE-8221-1A69FD289C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2000"/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bright="-3000" contrast="-40000"/>
                    </a14:imgEffect>
                  </a14:imgLayer>
                </a14:imgProps>
              </a:ext>
            </a:extLst>
          </a:blip>
          <a:srcRect t="17240" b="35885"/>
          <a:stretch/>
        </p:blipFill>
        <p:spPr>
          <a:xfrm>
            <a:off x="0" y="0"/>
            <a:ext cx="12191980" cy="5938683"/>
          </a:xfrm>
          <a:prstGeom prst="rect">
            <a:avLst/>
          </a:prstGeom>
          <a:effectLst>
            <a:innerShdw blurRad="63500" dist="50800" dir="18900000">
              <a:prstClr val="black">
                <a:alpha val="71000"/>
              </a:prstClr>
            </a:innerShdw>
            <a:reflection blurRad="38100" stA="55000" endPos="15000" dir="5400000" sy="-100000" algn="bl" rotWithShape="0"/>
          </a:effec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6CB228A-3347-43E6-91E2-7599F59CB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CRM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BE1106-FB6A-4DF9-8C45-2EBB9908B5A7}"/>
              </a:ext>
            </a:extLst>
          </p:cNvPr>
          <p:cNvSpPr txBox="1"/>
          <p:nvPr/>
        </p:nvSpPr>
        <p:spPr>
          <a:xfrm>
            <a:off x="0" y="1825624"/>
            <a:ext cx="12192000" cy="5032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28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Entity focused contact management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13000"/>
                      <a:lumOff val="87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285750"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Multiple Entity and contact type specific  fields</a:t>
            </a:r>
          </a:p>
          <a:p>
            <a:pPr marL="285750"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5 Custom fields (3 drop downs, 2 open text)</a:t>
            </a:r>
          </a:p>
          <a:p>
            <a:pPr marL="285750"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Customizable Form Letters with 3 different styles;  Contact, Project and Appointment </a:t>
            </a:r>
          </a:p>
          <a:p>
            <a:pPr marL="285750"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Custom Contact types/professions</a:t>
            </a:r>
          </a:p>
          <a:p>
            <a:pPr marL="285750"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Custom Contact Groups</a:t>
            </a:r>
          </a:p>
          <a:p>
            <a:pPr marL="285750"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Mass/bulk Email generation</a:t>
            </a:r>
          </a:p>
          <a:p>
            <a:pPr marL="285750"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Contact Syncs with Lacerte, QuickBooks, Profile &amp; Outlook via Add-on utilities</a:t>
            </a:r>
          </a:p>
          <a:p>
            <a:pPr marL="285750"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Bulk Contact info import via Excel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13000"/>
                      <a:lumOff val="87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89699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F3E18E45-5858-4FF2-A649-8687455045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2000"/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4"/>
                    </a14:imgEffect>
                  </a14:imgLayer>
                </a14:imgProps>
              </a:ext>
            </a:extLst>
          </a:blip>
          <a:srcRect t="2482" b="33845"/>
          <a:stretch/>
        </p:blipFill>
        <p:spPr>
          <a:xfrm>
            <a:off x="20" y="1"/>
            <a:ext cx="12191980" cy="5938683"/>
          </a:xfrm>
          <a:prstGeom prst="rect">
            <a:avLst/>
          </a:prstGeom>
          <a:effectLst>
            <a:reflection blurRad="38100" stA="55000" endPos="15000" dir="5400000" sy="-100000" algn="bl" rotWithShape="0"/>
          </a:effec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6CB228A-3347-43E6-91E2-7599F59CB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Notes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BE1106-FB6A-4DF9-8C45-2EBB9908B5A7}"/>
              </a:ext>
            </a:extLst>
          </p:cNvPr>
          <p:cNvSpPr txBox="1"/>
          <p:nvPr/>
        </p:nvSpPr>
        <p:spPr>
          <a:xfrm>
            <a:off x="20" y="1825624"/>
            <a:ext cx="12191980" cy="5032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28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Detailed Contact specific Notes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13000"/>
                      <a:lumOff val="87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285750"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Dedicated contact focused Note system. </a:t>
            </a:r>
          </a:p>
          <a:p>
            <a:pPr marL="285750"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Task Specific Note &amp; Results tracking</a:t>
            </a:r>
          </a:p>
          <a:p>
            <a:pPr marL="285750"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Management window with historical system wide note aggregation</a:t>
            </a:r>
          </a:p>
          <a:p>
            <a:pPr marL="285750"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Project Specific Note tracking with roll-over functionality</a:t>
            </a:r>
          </a:p>
          <a:p>
            <a:pPr marL="285750"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Staff assignable Notes with notifications</a:t>
            </a:r>
          </a:p>
          <a:p>
            <a:pPr marL="285750"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Document Management integration </a:t>
            </a:r>
          </a:p>
        </p:txBody>
      </p:sp>
    </p:spTree>
    <p:extLst>
      <p:ext uri="{BB962C8B-B14F-4D97-AF65-F5344CB8AC3E}">
        <p14:creationId xmlns:p14="http://schemas.microsoft.com/office/powerpoint/2010/main" val="1865831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D4E8721-3CC2-4976-B221-079994FDCD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2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rcRect b="44490"/>
          <a:stretch/>
        </p:blipFill>
        <p:spPr>
          <a:xfrm>
            <a:off x="20" y="1"/>
            <a:ext cx="12191980" cy="5938683"/>
          </a:xfrm>
          <a:prstGeom prst="rect">
            <a:avLst/>
          </a:prstGeom>
          <a:effectLst>
            <a:reflection blurRad="38100" stA="55000" endPos="15000" dir="5400000" sy="-100000" algn="bl" rotWithShape="0"/>
          </a:effec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6CB228A-3347-43E6-91E2-7599F59CB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To-Do’s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BE1106-FB6A-4DF9-8C45-2EBB9908B5A7}"/>
              </a:ext>
            </a:extLst>
          </p:cNvPr>
          <p:cNvSpPr txBox="1"/>
          <p:nvPr/>
        </p:nvSpPr>
        <p:spPr>
          <a:xfrm>
            <a:off x="20" y="1825624"/>
            <a:ext cx="12191980" cy="5032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28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Single step task tracking system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13000"/>
                      <a:lumOff val="87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285750"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Quickly create a single staff task with custom reoccurrences</a:t>
            </a:r>
          </a:p>
          <a:p>
            <a:pPr marL="285750"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Supports auto time cards and timers</a:t>
            </a:r>
          </a:p>
          <a:p>
            <a:pPr marL="285750"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Custom Event types available </a:t>
            </a:r>
          </a:p>
          <a:p>
            <a:pPr marL="285750"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Ability to connect to a project for time tracking, reporting &amp; reference</a:t>
            </a:r>
          </a:p>
          <a:p>
            <a:pPr marL="285750"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Document Management integration </a:t>
            </a:r>
          </a:p>
          <a:p>
            <a:pPr marL="285750"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Notifications and alerts </a:t>
            </a:r>
          </a:p>
        </p:txBody>
      </p:sp>
    </p:spTree>
    <p:extLst>
      <p:ext uri="{BB962C8B-B14F-4D97-AF65-F5344CB8AC3E}">
        <p14:creationId xmlns:p14="http://schemas.microsoft.com/office/powerpoint/2010/main" val="1365840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1AD58F7-121A-415C-B03F-6D4F6147D7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2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rcRect t="3890" r="-1" b="39179"/>
          <a:stretch/>
        </p:blipFill>
        <p:spPr>
          <a:xfrm>
            <a:off x="20" y="1"/>
            <a:ext cx="12191980" cy="5938683"/>
          </a:xfrm>
          <a:prstGeom prst="rect">
            <a:avLst/>
          </a:prstGeom>
          <a:effectLst>
            <a:reflection blurRad="38100" stA="55000" endPos="15000" dir="5400000" sy="-100000" algn="bl" rotWithShape="0"/>
          </a:effec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6CB228A-3347-43E6-91E2-7599F59CB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BE1106-FB6A-4DF9-8C45-2EBB9908B5A7}"/>
              </a:ext>
            </a:extLst>
          </p:cNvPr>
          <p:cNvSpPr txBox="1"/>
          <p:nvPr/>
        </p:nvSpPr>
        <p:spPr>
          <a:xfrm>
            <a:off x="0" y="1825624"/>
            <a:ext cx="12192000" cy="5032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Phone Call reminders, logging and tracking.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13000"/>
                      <a:lumOff val="87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Quickly create a phone call reminder for any staff member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Supports auto time cards and timers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Custom Event types available 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Ability to connect to a project for time tracking, reporting &amp; reference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Document Management integration 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Notifications and alerts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Unique graphical identifiers for quick visual differentiation  </a:t>
            </a:r>
          </a:p>
        </p:txBody>
      </p:sp>
    </p:spTree>
    <p:extLst>
      <p:ext uri="{BB962C8B-B14F-4D97-AF65-F5344CB8AC3E}">
        <p14:creationId xmlns:p14="http://schemas.microsoft.com/office/powerpoint/2010/main" val="1900449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6B45972-E890-4D52-973E-35F6BB0287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2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rcRect t="21900" r="2" b="18297"/>
          <a:stretch/>
        </p:blipFill>
        <p:spPr>
          <a:xfrm>
            <a:off x="20" y="1"/>
            <a:ext cx="12191980" cy="5938683"/>
          </a:xfrm>
          <a:prstGeom prst="rect">
            <a:avLst/>
          </a:prstGeom>
          <a:effectLst>
            <a:reflection blurRad="38100" stA="55000" endPos="15000" dir="5400000" sy="-100000" algn="bl" rotWithShape="0"/>
          </a:effec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6CB228A-3347-43E6-91E2-7599F59CB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Schedule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BE1106-FB6A-4DF9-8C45-2EBB9908B5A7}"/>
              </a:ext>
            </a:extLst>
          </p:cNvPr>
          <p:cNvSpPr txBox="1"/>
          <p:nvPr/>
        </p:nvSpPr>
        <p:spPr>
          <a:xfrm>
            <a:off x="0" y="1825624"/>
            <a:ext cx="12192000" cy="5032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Schedule</a:t>
            </a:r>
            <a:r>
              <a:rPr lang="en-US" sz="28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Multi Staff &amp; View event focused Calendar, syncs with Outlook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13000"/>
                      <a:lumOff val="87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</a:endParaRP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Multiple Staff visible and manageable from single calendar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Day, Week, month views, with undock able calendar for multi-monitor support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Text and email reminders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Portal integration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Custom Event types available 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Ability to connect to a project for time tracking, reporting &amp; reference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Document Management integration 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Notifications and alerts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Unique graphical identifiers for quick visual differentiation  </a:t>
            </a:r>
          </a:p>
        </p:txBody>
      </p:sp>
    </p:spTree>
    <p:extLst>
      <p:ext uri="{BB962C8B-B14F-4D97-AF65-F5344CB8AC3E}">
        <p14:creationId xmlns:p14="http://schemas.microsoft.com/office/powerpoint/2010/main" val="3173669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1B9752CD-AE78-41DA-8712-2D680A5C6A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2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rcRect r="1" b="23383"/>
          <a:stretch/>
        </p:blipFill>
        <p:spPr>
          <a:xfrm>
            <a:off x="20" y="0"/>
            <a:ext cx="12191980" cy="5938683"/>
          </a:xfrm>
          <a:prstGeom prst="rect">
            <a:avLst/>
          </a:prstGeom>
          <a:effectLst>
            <a:reflection blurRad="38100" stA="55000" endPos="15000" dir="5400000" sy="-100000" algn="bl" rotWithShape="0"/>
          </a:effec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6CB228A-3347-43E6-91E2-7599F59CB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Projects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BE1106-FB6A-4DF9-8C45-2EBB9908B5A7}"/>
              </a:ext>
            </a:extLst>
          </p:cNvPr>
          <p:cNvSpPr txBox="1"/>
          <p:nvPr/>
        </p:nvSpPr>
        <p:spPr>
          <a:xfrm>
            <a:off x="0" y="1825624"/>
            <a:ext cx="12192000" cy="5032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Projects</a:t>
            </a:r>
            <a:r>
              <a:rPr lang="en-US" sz="28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 – Multi Staff, Multi Assignment workflow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13000"/>
                      <a:lumOff val="87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Pre-definable Assignment workflow tracking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Highly customizable and configurable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Built around Tax &amp; Accounting workflow practices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Center piece of OfficeTools, combines almost all other features into a single screen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Project specific Document Management 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Detailed Budgeting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Reoccurring based on completion with date and description advancement (2015,2016,2017)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Auto assigning based on user defined workflow and assignment completion. 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13000"/>
                      <a:lumOff val="87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49944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87D02C4-C652-40E4-A1B8-0E3647D81B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2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rcRect t="14451"/>
          <a:stretch/>
        </p:blipFill>
        <p:spPr>
          <a:xfrm>
            <a:off x="20" y="1"/>
            <a:ext cx="12191980" cy="5938683"/>
          </a:xfrm>
          <a:prstGeom prst="rect">
            <a:avLst/>
          </a:prstGeom>
          <a:effectLst>
            <a:reflection blurRad="38100" stA="55000" endPos="15000" dir="5400000" sy="-100000" algn="bl" rotWithShape="0"/>
          </a:effec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6CB228A-3347-43E6-91E2-7599F59CB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Time Tracking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BE1106-FB6A-4DF9-8C45-2EBB9908B5A7}"/>
              </a:ext>
            </a:extLst>
          </p:cNvPr>
          <p:cNvSpPr txBox="1"/>
          <p:nvPr/>
        </p:nvSpPr>
        <p:spPr>
          <a:xfrm>
            <a:off x="20" y="1825624"/>
            <a:ext cx="12191980" cy="5032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28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Time</a:t>
            </a:r>
            <a:r>
              <a:rPr lang="en-US" sz="28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 – Task integrated time sheets, time cards and timers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13000"/>
                      <a:lumOff val="87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286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Task focused </a:t>
            </a:r>
          </a:p>
          <a:p>
            <a:pPr marL="285750" indent="-2286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Accessible from all areas of the application</a:t>
            </a:r>
          </a:p>
          <a:p>
            <a:pPr marL="285750" indent="-2286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Auto created when tasks are completed</a:t>
            </a:r>
          </a:p>
          <a:p>
            <a:pPr marL="285750" indent="-2286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Multiple timers</a:t>
            </a:r>
          </a:p>
          <a:p>
            <a:pPr marL="285750" indent="-2286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Defaulted fields to speed up input</a:t>
            </a:r>
          </a:p>
          <a:p>
            <a:pPr marL="285750" indent="-2286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Payroll and Billing from same system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13000"/>
                      <a:lumOff val="87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13000"/>
                      <a:lumOff val="87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</a:endParaRP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13000"/>
                      <a:lumOff val="87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93343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C3598E9-B7CD-4C6F-90D1-BCD477C6EF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2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rcRect r="-2" b="23639"/>
          <a:stretch/>
        </p:blipFill>
        <p:spPr>
          <a:xfrm>
            <a:off x="20" y="1"/>
            <a:ext cx="12191980" cy="5938683"/>
          </a:xfrm>
          <a:prstGeom prst="rect">
            <a:avLst/>
          </a:prstGeom>
          <a:effectLst>
            <a:reflection blurRad="38100" stA="55000" endPos="15000" dir="5400000" sy="-100000" algn="bl" rotWithShape="0"/>
          </a:effec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6CB228A-3347-43E6-91E2-7599F59CB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Billing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BE1106-FB6A-4DF9-8C45-2EBB9908B5A7}"/>
              </a:ext>
            </a:extLst>
          </p:cNvPr>
          <p:cNvSpPr txBox="1"/>
          <p:nvPr/>
        </p:nvSpPr>
        <p:spPr>
          <a:xfrm>
            <a:off x="20" y="1825624"/>
            <a:ext cx="12191980" cy="5032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Billing</a:t>
            </a:r>
            <a:r>
              <a:rPr lang="en-US" sz="28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 – Full featured WIP, A/R and Payment system.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13000"/>
                      <a:lumOff val="87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On-screen WIP management and instant posting of billable time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Detailed billing codes and rate management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Highly customizable invoice creation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Automatic reoccurring invoicing, with WIP association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Portal Integration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QuickBooks Integration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Full payment system with deposit reporting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Detailed reporting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Integrated with staff and project budgeting system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13000"/>
                      <a:lumOff val="87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</a:endParaRP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13000"/>
                      <a:lumOff val="87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638732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CACBD03-6EE2-4DA2-9238-72ED18859F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2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2"/>
                    </a14:imgEffect>
                  </a14:imgLayer>
                </a14:imgProps>
              </a:ext>
            </a:extLst>
          </a:blip>
          <a:srcRect t="8261" b="37009"/>
          <a:stretch/>
        </p:blipFill>
        <p:spPr>
          <a:xfrm>
            <a:off x="20" y="0"/>
            <a:ext cx="12191980" cy="5938683"/>
          </a:xfrm>
          <a:prstGeom prst="rect">
            <a:avLst/>
          </a:prstGeom>
          <a:effectLst>
            <a:reflection blurRad="38100" stA="55000" endPos="15000" dir="5400000" sy="-100000" algn="bl" rotWithShape="0"/>
          </a:effec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6CB228A-3347-43E6-91E2-7599F59CB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DMS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BE1106-FB6A-4DF9-8C45-2EBB9908B5A7}"/>
              </a:ext>
            </a:extLst>
          </p:cNvPr>
          <p:cNvSpPr txBox="1"/>
          <p:nvPr/>
        </p:nvSpPr>
        <p:spPr>
          <a:xfrm>
            <a:off x="20" y="1825624"/>
            <a:ext cx="12191980" cy="5032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28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DMS</a:t>
            </a:r>
            <a:r>
              <a:rPr lang="en-US" sz="28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- Task integrated list style document management with custom categories and project association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13000"/>
                      <a:lumOff val="87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Native format stored “locally” on mapped drive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List view removes need to “hunt” for nested folders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Portal integration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Task attached documents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PDF Print driver with Scan Folder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Custom categories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13000"/>
                      <a:lumOff val="87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62079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9CC33E9-2A34-4928-B2EC-509F065139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2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</a14:imgLayer>
                </a14:imgProps>
              </a:ext>
            </a:extLst>
          </a:blip>
          <a:srcRect t="15679" r="2" b="15981"/>
          <a:stretch/>
        </p:blipFill>
        <p:spPr>
          <a:xfrm>
            <a:off x="20" y="0"/>
            <a:ext cx="12191980" cy="5938683"/>
          </a:xfrm>
          <a:prstGeom prst="rect">
            <a:avLst/>
          </a:prstGeom>
          <a:effectLst>
            <a:reflection blurRad="38100" stA="55000" endPos="15000" dir="5400000" sy="-100000" algn="bl" rotWithShape="0"/>
          </a:effec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6CB228A-3347-43E6-91E2-7599F59CB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Activity List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BE1106-FB6A-4DF9-8C45-2EBB9908B5A7}"/>
              </a:ext>
            </a:extLst>
          </p:cNvPr>
          <p:cNvSpPr txBox="1"/>
          <p:nvPr/>
        </p:nvSpPr>
        <p:spPr>
          <a:xfrm>
            <a:off x="20" y="1825624"/>
            <a:ext cx="12191980" cy="5032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150000"/>
              </a:lnSpc>
            </a:pPr>
            <a:r>
              <a:rPr lang="en-US" sz="28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Staff Activity List – </a:t>
            </a:r>
            <a:r>
              <a:rPr lang="en-US" sz="28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Staff managed and focused alert and notifications. </a:t>
            </a:r>
          </a:p>
          <a:p>
            <a:pPr indent="-2286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13000"/>
                      <a:lumOff val="87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342900"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Multiple staff and team views</a:t>
            </a:r>
          </a:p>
          <a:p>
            <a:pPr marL="342900"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Multiple sorts, views and filters </a:t>
            </a:r>
          </a:p>
          <a:p>
            <a:pPr marL="342900"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Actionable, allows for completion, re-assigning and time tracking</a:t>
            </a:r>
          </a:p>
          <a:p>
            <a:pPr marL="342900"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Short cuts to specific task for quick navigation</a:t>
            </a:r>
          </a:p>
          <a:p>
            <a:pPr marL="342900"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Un-</a:t>
            </a:r>
            <a:r>
              <a:rPr lang="en-US" sz="2400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dockable</a:t>
            </a: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 for multi-monitor support</a:t>
            </a:r>
          </a:p>
          <a:p>
            <a:pPr marL="1143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13000"/>
                      <a:lumOff val="87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24108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8DEC7-253F-4B4B-B542-91C56C98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165" y="2834787"/>
            <a:ext cx="11333470" cy="1166507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Sales and Marketing Perspective</a:t>
            </a:r>
          </a:p>
        </p:txBody>
      </p:sp>
    </p:spTree>
    <p:extLst>
      <p:ext uri="{BB962C8B-B14F-4D97-AF65-F5344CB8AC3E}">
        <p14:creationId xmlns:p14="http://schemas.microsoft.com/office/powerpoint/2010/main" val="3299272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B73AAA1-7A43-4F75-989E-DE56717C3C1C}"/>
              </a:ext>
            </a:extLst>
          </p:cNvPr>
          <p:cNvSpPr txBox="1"/>
          <p:nvPr/>
        </p:nvSpPr>
        <p:spPr>
          <a:xfrm>
            <a:off x="2606723" y="1842448"/>
            <a:ext cx="6823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Video Demonstration link</a:t>
            </a:r>
          </a:p>
          <a:p>
            <a:pPr algn="ctr"/>
            <a:endParaRPr lang="en-US" sz="3200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algn="ctr"/>
            <a:r>
              <a:rPr lang="en-US" sz="3200" dirty="0">
                <a:latin typeface="Segoe UI Symbol" panose="020B0502040204020203" pitchFamily="34" charset="0"/>
                <a:ea typeface="Segoe UI Symbol" panose="020B0502040204020203" pitchFamily="34" charset="0"/>
                <a:hlinkClick r:id="rId2"/>
              </a:rPr>
              <a:t>Click here and adjust your sound</a:t>
            </a:r>
            <a:endParaRPr lang="en-US" sz="3200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227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A2EA3-E186-4924-9C6C-42CB83D6D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578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What did we learn?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EBB73-E885-4E96-A62A-EF9E471AE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47547"/>
            <a:ext cx="102338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Hope you took notes…..</a:t>
            </a:r>
          </a:p>
        </p:txBody>
      </p:sp>
    </p:spTree>
    <p:extLst>
      <p:ext uri="{BB962C8B-B14F-4D97-AF65-F5344CB8AC3E}">
        <p14:creationId xmlns:p14="http://schemas.microsoft.com/office/powerpoint/2010/main" val="281011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8DEC7-253F-4B4B-B542-91C56C98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150" y="395785"/>
            <a:ext cx="11333470" cy="1166507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What are some of the problems facing CPA’s when it comes to Practice/Firm Management?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6F746-CE67-4A2D-9B52-453150B3C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967" y="2421737"/>
            <a:ext cx="11128169" cy="477705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Too many applications (Tax Prep, GL, CRM, Time/Billing, DMS etc..)</a:t>
            </a:r>
          </a:p>
          <a:p>
            <a:pPr>
              <a:lnSpc>
                <a:spcPct val="110000"/>
              </a:lnSpc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Inconsistent processes </a:t>
            </a:r>
          </a:p>
          <a:p>
            <a:pPr>
              <a:lnSpc>
                <a:spcPct val="110000"/>
              </a:lnSpc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Unmanageable workflow; both in services and administration</a:t>
            </a:r>
          </a:p>
          <a:p>
            <a:pPr>
              <a:lnSpc>
                <a:spcPct val="110000"/>
              </a:lnSpc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Current competitors are far to complex for most users</a:t>
            </a:r>
          </a:p>
          <a:p>
            <a:pPr>
              <a:lnSpc>
                <a:spcPct val="110000"/>
              </a:lnSpc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Number of input transactions (1 client = 100’s of data points across multiple applications)</a:t>
            </a:r>
          </a:p>
          <a:p>
            <a:pPr>
              <a:lnSpc>
                <a:spcPct val="110000"/>
              </a:lnSpc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Unclear or nonexistent tools for Delegation, Accountability and KPI’s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62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8DEC7-253F-4B4B-B542-91C56C98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088" y="144798"/>
            <a:ext cx="12750080" cy="1293028"/>
          </a:xfrm>
        </p:spPr>
        <p:txBody>
          <a:bodyPr>
            <a:norm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OfficeTools solve these problems?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6F746-CE67-4A2D-9B52-453150B3C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805" y="1437826"/>
            <a:ext cx="11462657" cy="4797245"/>
          </a:xfrm>
        </p:spPr>
        <p:txBody>
          <a:bodyPr>
            <a:normAutofit fontScale="62500" lnSpcReduction="20000"/>
          </a:bodyPr>
          <a:lstStyle/>
          <a:p>
            <a:pPr lvl="8">
              <a:lnSpc>
                <a:spcPct val="200000"/>
              </a:lnSpc>
            </a:pPr>
            <a:endParaRPr lang="en-US" sz="3800" b="1" dirty="0"/>
          </a:p>
          <a:p>
            <a:pPr>
              <a:lnSpc>
                <a:spcPct val="120000"/>
              </a:lnSpc>
            </a:pP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Combines multiple applications into a SINGLE SCREEN interface. </a:t>
            </a:r>
          </a:p>
          <a:p>
            <a:pPr>
              <a:lnSpc>
                <a:spcPct val="120000"/>
              </a:lnSpc>
            </a:pP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Streamlines and creates consistent processes </a:t>
            </a:r>
          </a:p>
          <a:p>
            <a:pPr>
              <a:lnSpc>
                <a:spcPct val="120000"/>
              </a:lnSpc>
            </a:pP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Custom creation and detailed tracking of Projects (workflow)</a:t>
            </a:r>
          </a:p>
          <a:p>
            <a:pPr>
              <a:lnSpc>
                <a:spcPct val="120000"/>
              </a:lnSpc>
            </a:pP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Simple to navigate</a:t>
            </a:r>
          </a:p>
          <a:p>
            <a:pPr>
              <a:lnSpc>
                <a:spcPct val="120000"/>
              </a:lnSpc>
            </a:pP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Minimum clicks needed to access all client data</a:t>
            </a:r>
          </a:p>
          <a:p>
            <a:pPr>
              <a:lnSpc>
                <a:spcPct val="120000"/>
              </a:lnSpc>
            </a:pP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Tools for all levels of the firm; From Partner to Intern</a:t>
            </a:r>
          </a:p>
          <a:p>
            <a:pPr>
              <a:lnSpc>
                <a:spcPct val="120000"/>
              </a:lnSpc>
            </a:pP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Profession specific functionality, single vertical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57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1113A-AFBD-409E-BF4B-C4437FA91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325" y="1"/>
            <a:ext cx="10515600" cy="132556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buys OfficeTools?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A0054-CC01-43EE-B801-1754E6B21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5564"/>
            <a:ext cx="7460479" cy="5357247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5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CPA’s  and other accounting professionals, including EA’s and Bookkeepers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5-15 Staff  (as few as 1, as many as 100)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When polled, 60% say workflow is their primary need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40% of firms DON’T HAVE any Practice Management solutions, and many have never used a practice management system before.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Managing Partners &amp; Administrative/Office Managers will typically be the champions of the application. They are the first ones to see the value.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AEE7AF2-2BC6-4CD7-9BA5-B58285E21F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6408430"/>
              </p:ext>
            </p:extLst>
          </p:nvPr>
        </p:nvGraphicFramePr>
        <p:xfrm>
          <a:off x="7460479" y="1868109"/>
          <a:ext cx="4520027" cy="3963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885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CB228A-3347-43E6-91E2-7599F59CB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754" y="209779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Accounting “Cycle” for Sales, Service and Support</a:t>
            </a:r>
            <a:br>
              <a:rPr lang="en-US" sz="2800" dirty="0"/>
            </a:br>
            <a:endParaRPr lang="en-US" sz="28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6AD72E9-960F-46F3-9E63-2B54CE5428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4264386"/>
              </p:ext>
            </p:extLst>
          </p:nvPr>
        </p:nvGraphicFramePr>
        <p:xfrm>
          <a:off x="6443178" y="856293"/>
          <a:ext cx="5239306" cy="268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E362C46-AA02-4AEE-9969-918C0C2B80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2533163"/>
              </p:ext>
            </p:extLst>
          </p:nvPr>
        </p:nvGraphicFramePr>
        <p:xfrm>
          <a:off x="758291" y="3541597"/>
          <a:ext cx="5806282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8A4430E-C502-4013-8537-0BEC23D50D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4179823"/>
              </p:ext>
            </p:extLst>
          </p:nvPr>
        </p:nvGraphicFramePr>
        <p:xfrm>
          <a:off x="6443178" y="3541597"/>
          <a:ext cx="5572836" cy="3316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2C3DE9D-8DAA-4251-818E-F36489D2FB26}"/>
              </a:ext>
            </a:extLst>
          </p:cNvPr>
          <p:cNvSpPr txBox="1"/>
          <p:nvPr/>
        </p:nvSpPr>
        <p:spPr>
          <a:xfrm>
            <a:off x="758291" y="996287"/>
            <a:ext cx="55606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Most public accounting firms go “silent” from January till May, then less so in September thru November due to Personal and Corporate tax seasons and extension deadlines. </a:t>
            </a:r>
          </a:p>
          <a:p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Tax seasons can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represent a majority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of the annual revenue for the firm and it is CRITICAL that all applications, training, and support be done PRIOR to tax season. The last thing a firm wants is to buy, implement or do anything with software during this time.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0F7442-DF72-4CE3-893A-44E5CF18286F}"/>
              </a:ext>
            </a:extLst>
          </p:cNvPr>
          <p:cNvSpPr txBox="1"/>
          <p:nvPr/>
        </p:nvSpPr>
        <p:spPr>
          <a:xfrm>
            <a:off x="107491" y="6150114"/>
            <a:ext cx="2435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*These graphs are to demonstrate the “trends” within the accounting vertical and should not be used for budgeting or other KPI based decisions</a:t>
            </a:r>
          </a:p>
        </p:txBody>
      </p:sp>
    </p:spTree>
    <p:extLst>
      <p:ext uri="{BB962C8B-B14F-4D97-AF65-F5344CB8AC3E}">
        <p14:creationId xmlns:p14="http://schemas.microsoft.com/office/powerpoint/2010/main" val="246531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8DEC7-253F-4B4B-B542-91C56C98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165" y="2834787"/>
            <a:ext cx="11333470" cy="1166507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General Features &amp; Functionality</a:t>
            </a:r>
          </a:p>
        </p:txBody>
      </p:sp>
    </p:spTree>
    <p:extLst>
      <p:ext uri="{BB962C8B-B14F-4D97-AF65-F5344CB8AC3E}">
        <p14:creationId xmlns:p14="http://schemas.microsoft.com/office/powerpoint/2010/main" val="2927561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3579B0-90F5-450D-A309-84AB21622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082" y="0"/>
            <a:ext cx="8096251" cy="4351733"/>
          </a:xfrm>
          <a:prstGeom prst="rect">
            <a:avLst/>
          </a:prstGeom>
          <a:effectLst>
            <a:reflection blurRad="38100" stA="52000" endA="300" endPos="30000" dir="5400000" sy="-100000" algn="bl" rotWithShape="0"/>
            <a:softEdge rad="19050"/>
          </a:effec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6CB228A-3347-43E6-91E2-7599F59CB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333" y="4953940"/>
            <a:ext cx="9144000" cy="1641490"/>
          </a:xfrm>
        </p:spPr>
        <p:txBody>
          <a:bodyPr vert="horz" wrap="none" lIns="91440" tIns="45720" rIns="91440" bIns="45720" rtlCol="0" anchor="t">
            <a:normAutofit/>
          </a:bodyPr>
          <a:lstStyle/>
          <a:p>
            <a:pPr algn="r"/>
            <a:r>
              <a:rPr lang="en-US" sz="7200" spc="-300" dirty="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OfficeTools Training &amp; Demo</a:t>
            </a:r>
          </a:p>
        </p:txBody>
      </p:sp>
    </p:spTree>
    <p:extLst>
      <p:ext uri="{BB962C8B-B14F-4D97-AF65-F5344CB8AC3E}">
        <p14:creationId xmlns:p14="http://schemas.microsoft.com/office/powerpoint/2010/main" val="17980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CB228A-3347-43E6-91E2-7599F59CB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80" y="0"/>
            <a:ext cx="8610600" cy="1293028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Features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BE1106-FB6A-4DF9-8C45-2EBB9908B5A7}"/>
              </a:ext>
            </a:extLst>
          </p:cNvPr>
          <p:cNvSpPr txBox="1"/>
          <p:nvPr/>
        </p:nvSpPr>
        <p:spPr>
          <a:xfrm>
            <a:off x="356259" y="1506278"/>
            <a:ext cx="1210773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CRM –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Entity focused contact management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Note Tracking -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Detailed Contact specific Notes; task specific notes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To-dos –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Single staff, single task tracking with reoccurring functionality and notifications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Call Tracking-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Phone Call reminders, logging and tracking.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Schedule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- Multi Staff &amp; View event focused Calendar, syncs with Outlook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Projects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 – Multi Staff, Multi Task workflow with Due-date tracking, documents, budgets, checklist etc.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Time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 – Task integrated time sheets, time cards and timers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Billing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 – Full featured WIP, A/R and Payment system. Supports all common billing methodologies.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DMS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- Task integrated list style document management with custom categories and project association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Staff Activity List –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Staff managed and focused alert and notifications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en-US" sz="2000" dirty="0"/>
              <a:t> </a:t>
            </a:r>
          </a:p>
          <a:p>
            <a:endParaRPr lang="en-US" sz="2000" b="1" dirty="0"/>
          </a:p>
          <a:p>
            <a:r>
              <a:rPr lang="en-US" sz="2000" dirty="0"/>
              <a:t>	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6A26A7-009C-461F-8BAD-A55B184FA0AB}"/>
              </a:ext>
            </a:extLst>
          </p:cNvPr>
          <p:cNvSpPr txBox="1"/>
          <p:nvPr/>
        </p:nvSpPr>
        <p:spPr>
          <a:xfrm>
            <a:off x="5438898" y="882225"/>
            <a:ext cx="556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*Excluding Add-ons, Syncs &amp; Integrations </a:t>
            </a:r>
          </a:p>
        </p:txBody>
      </p:sp>
    </p:spTree>
    <p:extLst>
      <p:ext uri="{BB962C8B-B14F-4D97-AF65-F5344CB8AC3E}">
        <p14:creationId xmlns:p14="http://schemas.microsoft.com/office/powerpoint/2010/main" val="81190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9042</TotalTime>
  <Words>1148</Words>
  <Application>Microsoft Office PowerPoint</Application>
  <PresentationFormat>Widescreen</PresentationFormat>
  <Paragraphs>167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Times New Roman</vt:lpstr>
      <vt:lpstr>Wingdings</vt:lpstr>
      <vt:lpstr>Arial</vt:lpstr>
      <vt:lpstr>Segoe UI Symbol</vt:lpstr>
      <vt:lpstr>Corbel</vt:lpstr>
      <vt:lpstr>Depth</vt:lpstr>
      <vt:lpstr>Course: 1 Introduction to OfficeTools</vt:lpstr>
      <vt:lpstr>Sales and Marketing Perspective</vt:lpstr>
      <vt:lpstr>What are some of the problems facing CPA’s when it comes to Practice/Firm Management?</vt:lpstr>
      <vt:lpstr>How does OfficeTools solve these problems?</vt:lpstr>
      <vt:lpstr>Who buys OfficeTools?</vt:lpstr>
      <vt:lpstr>Accounting “Cycle” for Sales, Service and Support </vt:lpstr>
      <vt:lpstr>General Features &amp; Functionality</vt:lpstr>
      <vt:lpstr>OfficeTools Training &amp; Demo</vt:lpstr>
      <vt:lpstr>Main Features Summary</vt:lpstr>
      <vt:lpstr>CRM</vt:lpstr>
      <vt:lpstr>Notes</vt:lpstr>
      <vt:lpstr>To-Do’s</vt:lpstr>
      <vt:lpstr>Calls</vt:lpstr>
      <vt:lpstr>Schedule</vt:lpstr>
      <vt:lpstr>Projects</vt:lpstr>
      <vt:lpstr>Time Tracking</vt:lpstr>
      <vt:lpstr>Billing</vt:lpstr>
      <vt:lpstr>DMS</vt:lpstr>
      <vt:lpstr>Activity List</vt:lpstr>
      <vt:lpstr>PowerPoint Presentation</vt:lpstr>
      <vt:lpstr>What did we learn?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OfficeTools Workspace Training Demonstration Sales Perspective</dc:title>
  <dc:creator>Sales All in One</dc:creator>
  <cp:lastModifiedBy>Philip Phares</cp:lastModifiedBy>
  <cp:revision>106</cp:revision>
  <dcterms:created xsi:type="dcterms:W3CDTF">2017-07-06T15:38:57Z</dcterms:created>
  <dcterms:modified xsi:type="dcterms:W3CDTF">2019-05-31T16:15:30Z</dcterms:modified>
  <cp:contentStatus/>
</cp:coreProperties>
</file>